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57" d="100"/>
          <a:sy n="57" d="100"/>
        </p:scale>
        <p:origin x="84" y="4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_rels/data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4.svg"/><Relationship Id="rId1" Type="http://schemas.openxmlformats.org/officeDocument/2006/relationships/image" Target="../media/image10.png"/><Relationship Id="rId4" Type="http://schemas.openxmlformats.org/officeDocument/2006/relationships/image" Target="../media/image86.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4.svg"/><Relationship Id="rId1" Type="http://schemas.openxmlformats.org/officeDocument/2006/relationships/image" Target="../media/image10.png"/><Relationship Id="rId4" Type="http://schemas.openxmlformats.org/officeDocument/2006/relationships/image" Target="../media/image86.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676570-F4EA-459B-809D-6471BAC15EFB}" type="doc">
      <dgm:prSet loTypeId="urn:microsoft.com/office/officeart/2009/3/layout/PlusandMinus" loCatId="relationship" qsTypeId="urn:microsoft.com/office/officeart/2005/8/quickstyle/simple1" qsCatId="simple" csTypeId="urn:microsoft.com/office/officeart/2005/8/colors/accent1_2" csCatId="accent1" phldr="1"/>
      <dgm:spPr/>
      <dgm:t>
        <a:bodyPr/>
        <a:lstStyle/>
        <a:p>
          <a:endParaRPr lang="en-US"/>
        </a:p>
      </dgm:t>
    </dgm:pt>
    <dgm:pt modelId="{505E7AB8-8EF8-4C02-8733-3E98EE86CF75}">
      <dgm:prSet phldrT="[Text]" custT="1"/>
      <dgm:spPr/>
      <dgm:t>
        <a:bodyPr/>
        <a:lstStyle/>
        <a:p>
          <a:r>
            <a:rPr lang="en-US" sz="2200" dirty="0"/>
            <a:t>Drinking</a:t>
          </a:r>
        </a:p>
        <a:p>
          <a:r>
            <a:rPr lang="en-US" sz="2200" dirty="0"/>
            <a:t>Consuming food</a:t>
          </a:r>
          <a:endParaRPr lang="en-US" sz="2200" dirty="0">
            <a:latin typeface="Impact" panose="020B0806030902050204"/>
          </a:endParaRPr>
        </a:p>
        <a:p>
          <a:pPr rtl="0"/>
          <a:r>
            <a:rPr lang="en-US" sz="2200" b="0" dirty="0">
              <a:latin typeface="+mn-lt"/>
            </a:rPr>
            <a:t>Metabolic Water (by product of cellular respirtation)</a:t>
          </a:r>
        </a:p>
      </dgm:t>
    </dgm:pt>
    <dgm:pt modelId="{D9D9E9FB-937A-4043-BEC4-96005459980A}" type="parTrans" cxnId="{09203FC6-BDA5-4CF2-970A-5E4CF814DF5A}">
      <dgm:prSet/>
      <dgm:spPr/>
      <dgm:t>
        <a:bodyPr/>
        <a:lstStyle/>
        <a:p>
          <a:endParaRPr lang="en-US"/>
        </a:p>
      </dgm:t>
    </dgm:pt>
    <dgm:pt modelId="{C7EB455A-C823-4A72-A6A8-3061A3BC62B1}" type="sibTrans" cxnId="{09203FC6-BDA5-4CF2-970A-5E4CF814DF5A}">
      <dgm:prSet/>
      <dgm:spPr/>
      <dgm:t>
        <a:bodyPr/>
        <a:lstStyle/>
        <a:p>
          <a:endParaRPr lang="en-US"/>
        </a:p>
      </dgm:t>
    </dgm:pt>
    <dgm:pt modelId="{845DB053-F076-403A-B52C-046F720EA830}">
      <dgm:prSet phldrT="[Text]" custT="1"/>
      <dgm:spPr/>
      <dgm:t>
        <a:bodyPr/>
        <a:lstStyle/>
        <a:p>
          <a:pPr rtl="0"/>
          <a:r>
            <a:rPr lang="en-US" sz="2200" dirty="0">
              <a:latin typeface="+mn-lt"/>
            </a:rPr>
            <a:t>Sweating – Evaporation from body surface</a:t>
          </a:r>
        </a:p>
        <a:p>
          <a:pPr rtl="0"/>
          <a:r>
            <a:rPr lang="en-US" sz="2200" dirty="0">
              <a:latin typeface="+mn-lt"/>
            </a:rPr>
            <a:t>Evaporative loss in exhaled air from panting and Rapid breathing</a:t>
          </a:r>
        </a:p>
        <a:p>
          <a:pPr rtl="0"/>
          <a:r>
            <a:rPr lang="en-US" sz="2200" b="0" dirty="0">
              <a:latin typeface="+mn-lt"/>
            </a:rPr>
            <a:t>Urination</a:t>
          </a:r>
          <a:r>
            <a:rPr lang="en-US" sz="2200" dirty="0">
              <a:latin typeface="+mn-lt"/>
            </a:rPr>
            <a:t> &amp; Faeces</a:t>
          </a:r>
        </a:p>
      </dgm:t>
    </dgm:pt>
    <dgm:pt modelId="{49500820-ED87-49B2-A4EA-FC1B48B22F8C}" type="parTrans" cxnId="{6C09C747-3043-43AC-9648-E9B7B029D140}">
      <dgm:prSet/>
      <dgm:spPr/>
      <dgm:t>
        <a:bodyPr/>
        <a:lstStyle/>
        <a:p>
          <a:endParaRPr lang="en-US"/>
        </a:p>
      </dgm:t>
    </dgm:pt>
    <dgm:pt modelId="{618B20C9-5187-4AA1-97D4-FA20936D9B2C}" type="sibTrans" cxnId="{6C09C747-3043-43AC-9648-E9B7B029D140}">
      <dgm:prSet/>
      <dgm:spPr/>
      <dgm:t>
        <a:bodyPr/>
        <a:lstStyle/>
        <a:p>
          <a:endParaRPr lang="en-US"/>
        </a:p>
      </dgm:t>
    </dgm:pt>
    <dgm:pt modelId="{32261706-8680-494F-B84C-17C1792971A0}" type="pres">
      <dgm:prSet presAssocID="{FD676570-F4EA-459B-809D-6471BAC15EFB}" presName="Name0" presStyleCnt="0">
        <dgm:presLayoutVars>
          <dgm:chMax val="2"/>
          <dgm:chPref val="2"/>
          <dgm:dir/>
          <dgm:animOne/>
          <dgm:resizeHandles val="exact"/>
        </dgm:presLayoutVars>
      </dgm:prSet>
      <dgm:spPr/>
      <dgm:t>
        <a:bodyPr/>
        <a:lstStyle/>
        <a:p>
          <a:endParaRPr lang="en-US"/>
        </a:p>
      </dgm:t>
    </dgm:pt>
    <dgm:pt modelId="{D1CB510D-540F-4C58-9881-56C90B50C1F1}" type="pres">
      <dgm:prSet presAssocID="{FD676570-F4EA-459B-809D-6471BAC15EFB}" presName="Background" presStyleLbl="bgImgPlace1" presStyleIdx="0" presStyleCnt="1"/>
      <dgm:spPr>
        <a:solidFill>
          <a:schemeClr val="bg2">
            <a:lumMod val="20000"/>
            <a:lumOff val="80000"/>
          </a:schemeClr>
        </a:solidFill>
      </dgm:spPr>
    </dgm:pt>
    <dgm:pt modelId="{16B78263-9C8E-441E-80B8-B862F94A495A}" type="pres">
      <dgm:prSet presAssocID="{FD676570-F4EA-459B-809D-6471BAC15EFB}" presName="ParentText1" presStyleLbl="revTx" presStyleIdx="0" presStyleCnt="2">
        <dgm:presLayoutVars>
          <dgm:chMax val="0"/>
          <dgm:chPref val="0"/>
          <dgm:bulletEnabled val="1"/>
        </dgm:presLayoutVars>
      </dgm:prSet>
      <dgm:spPr/>
      <dgm:t>
        <a:bodyPr/>
        <a:lstStyle/>
        <a:p>
          <a:endParaRPr lang="en-US"/>
        </a:p>
      </dgm:t>
    </dgm:pt>
    <dgm:pt modelId="{76895CC2-55CF-4DF1-9878-0111ACA3FAB1}" type="pres">
      <dgm:prSet presAssocID="{FD676570-F4EA-459B-809D-6471BAC15EFB}" presName="ParentText2" presStyleLbl="revTx" presStyleIdx="1" presStyleCnt="2">
        <dgm:presLayoutVars>
          <dgm:chMax val="0"/>
          <dgm:chPref val="0"/>
          <dgm:bulletEnabled val="1"/>
        </dgm:presLayoutVars>
      </dgm:prSet>
      <dgm:spPr/>
      <dgm:t>
        <a:bodyPr/>
        <a:lstStyle/>
        <a:p>
          <a:endParaRPr lang="en-US"/>
        </a:p>
      </dgm:t>
    </dgm:pt>
    <dgm:pt modelId="{B191872A-EEA9-4323-97F8-598775C6D550}" type="pres">
      <dgm:prSet presAssocID="{FD676570-F4EA-459B-809D-6471BAC15EFB}" presName="Plus" presStyleLbl="alignNode1" presStyleIdx="0" presStyleCnt="2"/>
      <dgm:spPr/>
    </dgm:pt>
    <dgm:pt modelId="{2687C2CA-258F-43B5-B66C-127F261719EC}" type="pres">
      <dgm:prSet presAssocID="{FD676570-F4EA-459B-809D-6471BAC15EFB}" presName="Minus" presStyleLbl="alignNode1" presStyleIdx="1" presStyleCnt="2"/>
      <dgm:spPr/>
    </dgm:pt>
    <dgm:pt modelId="{55157D48-5B7B-4468-BDBF-62C4F797AE1E}" type="pres">
      <dgm:prSet presAssocID="{FD676570-F4EA-459B-809D-6471BAC15EFB}" presName="Divider" presStyleLbl="parChTrans1D1" presStyleIdx="0" presStyleCnt="1"/>
      <dgm:spPr/>
    </dgm:pt>
  </dgm:ptLst>
  <dgm:cxnLst>
    <dgm:cxn modelId="{6C09C747-3043-43AC-9648-E9B7B029D140}" srcId="{FD676570-F4EA-459B-809D-6471BAC15EFB}" destId="{845DB053-F076-403A-B52C-046F720EA830}" srcOrd="1" destOrd="0" parTransId="{49500820-ED87-49B2-A4EA-FC1B48B22F8C}" sibTransId="{618B20C9-5187-4AA1-97D4-FA20936D9B2C}"/>
    <dgm:cxn modelId="{00F7713E-3D64-491B-A69D-B7CA7F4448B5}" type="presOf" srcId="{845DB053-F076-403A-B52C-046F720EA830}" destId="{76895CC2-55CF-4DF1-9878-0111ACA3FAB1}" srcOrd="0" destOrd="0" presId="urn:microsoft.com/office/officeart/2009/3/layout/PlusandMinus"/>
    <dgm:cxn modelId="{BE873A9A-3C59-4A35-A21E-693EA3E6B750}" type="presOf" srcId="{FD676570-F4EA-459B-809D-6471BAC15EFB}" destId="{32261706-8680-494F-B84C-17C1792971A0}" srcOrd="0" destOrd="0" presId="urn:microsoft.com/office/officeart/2009/3/layout/PlusandMinus"/>
    <dgm:cxn modelId="{09203FC6-BDA5-4CF2-970A-5E4CF814DF5A}" srcId="{FD676570-F4EA-459B-809D-6471BAC15EFB}" destId="{505E7AB8-8EF8-4C02-8733-3E98EE86CF75}" srcOrd="0" destOrd="0" parTransId="{D9D9E9FB-937A-4043-BEC4-96005459980A}" sibTransId="{C7EB455A-C823-4A72-A6A8-3061A3BC62B1}"/>
    <dgm:cxn modelId="{3F6CBCDE-79C7-48FE-BC01-02EA4B5E87D8}" type="presOf" srcId="{505E7AB8-8EF8-4C02-8733-3E98EE86CF75}" destId="{16B78263-9C8E-441E-80B8-B862F94A495A}" srcOrd="0" destOrd="0" presId="urn:microsoft.com/office/officeart/2009/3/layout/PlusandMinus"/>
    <dgm:cxn modelId="{030FB6DB-F12E-4CE3-B2BA-CF8F819C98E5}" type="presParOf" srcId="{32261706-8680-494F-B84C-17C1792971A0}" destId="{D1CB510D-540F-4C58-9881-56C90B50C1F1}" srcOrd="0" destOrd="0" presId="urn:microsoft.com/office/officeart/2009/3/layout/PlusandMinus"/>
    <dgm:cxn modelId="{ACAD680C-E639-444D-A976-94FD6129502D}" type="presParOf" srcId="{32261706-8680-494F-B84C-17C1792971A0}" destId="{16B78263-9C8E-441E-80B8-B862F94A495A}" srcOrd="1" destOrd="0" presId="urn:microsoft.com/office/officeart/2009/3/layout/PlusandMinus"/>
    <dgm:cxn modelId="{FEDF33BA-64BF-433F-8E6E-9B1CA13B192C}" type="presParOf" srcId="{32261706-8680-494F-B84C-17C1792971A0}" destId="{76895CC2-55CF-4DF1-9878-0111ACA3FAB1}" srcOrd="2" destOrd="0" presId="urn:microsoft.com/office/officeart/2009/3/layout/PlusandMinus"/>
    <dgm:cxn modelId="{52669EC1-88DD-4194-9505-7F896499A3FB}" type="presParOf" srcId="{32261706-8680-494F-B84C-17C1792971A0}" destId="{B191872A-EEA9-4323-97F8-598775C6D550}" srcOrd="3" destOrd="0" presId="urn:microsoft.com/office/officeart/2009/3/layout/PlusandMinus"/>
    <dgm:cxn modelId="{7467F8E2-3EBC-495A-9425-AC398F9058C0}" type="presParOf" srcId="{32261706-8680-494F-B84C-17C1792971A0}" destId="{2687C2CA-258F-43B5-B66C-127F261719EC}" srcOrd="4" destOrd="0" presId="urn:microsoft.com/office/officeart/2009/3/layout/PlusandMinus"/>
    <dgm:cxn modelId="{0A289BFF-5377-473B-9865-CC1408D87211}" type="presParOf" srcId="{32261706-8680-494F-B84C-17C1792971A0}" destId="{55157D48-5B7B-4468-BDBF-62C4F797AE1E}" srcOrd="5" destOrd="0" presId="urn:microsoft.com/office/officeart/2009/3/layout/PlusandMinu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601C429-384F-464F-A620-3A31AF79B9FC}"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0F7C874A-1A43-4038-8BA0-55A725634947}">
      <dgm:prSet/>
      <dgm:spPr/>
      <dgm:t>
        <a:bodyPr/>
        <a:lstStyle/>
        <a:p>
          <a:r>
            <a:rPr lang="en-US"/>
            <a:t>Pacific salmon spend part of life in fresh water and salt water</a:t>
          </a:r>
        </a:p>
      </dgm:t>
    </dgm:pt>
    <dgm:pt modelId="{5E6D8D8D-511E-455E-9F42-0714F3C0BFB3}" type="parTrans" cxnId="{99D8B28B-7C87-4CAD-8ED1-63955A6897F1}">
      <dgm:prSet/>
      <dgm:spPr/>
      <dgm:t>
        <a:bodyPr/>
        <a:lstStyle/>
        <a:p>
          <a:endParaRPr lang="en-US"/>
        </a:p>
      </dgm:t>
    </dgm:pt>
    <dgm:pt modelId="{BE06E23D-C58D-447D-BC3F-ACB7CCFCF91D}" type="sibTrans" cxnId="{99D8B28B-7C87-4CAD-8ED1-63955A6897F1}">
      <dgm:prSet/>
      <dgm:spPr/>
      <dgm:t>
        <a:bodyPr/>
        <a:lstStyle/>
        <a:p>
          <a:endParaRPr lang="en-US"/>
        </a:p>
      </dgm:t>
    </dgm:pt>
    <dgm:pt modelId="{8BBACB9D-4ADB-4311-89DB-8C408C211D8E}">
      <dgm:prSet/>
      <dgm:spPr/>
      <dgm:t>
        <a:bodyPr/>
        <a:lstStyle/>
        <a:p>
          <a:r>
            <a:rPr lang="en-US"/>
            <a:t>They are able to regulate water content within their bodies in these different osmotic environments</a:t>
          </a:r>
        </a:p>
      </dgm:t>
    </dgm:pt>
    <dgm:pt modelId="{D501C834-49FF-480D-88CC-733DA80B5BCD}" type="parTrans" cxnId="{6BD0F42B-1E18-4ED6-813F-15A68D7F078E}">
      <dgm:prSet/>
      <dgm:spPr/>
      <dgm:t>
        <a:bodyPr/>
        <a:lstStyle/>
        <a:p>
          <a:endParaRPr lang="en-US"/>
        </a:p>
      </dgm:t>
    </dgm:pt>
    <dgm:pt modelId="{4EAF2638-0F3E-4770-B1C0-4B014326B607}" type="sibTrans" cxnId="{6BD0F42B-1E18-4ED6-813F-15A68D7F078E}">
      <dgm:prSet/>
      <dgm:spPr/>
      <dgm:t>
        <a:bodyPr/>
        <a:lstStyle/>
        <a:p>
          <a:endParaRPr lang="en-US"/>
        </a:p>
      </dgm:t>
    </dgm:pt>
    <dgm:pt modelId="{00A1FD9B-BD65-47C5-ABAB-EAA0CD869D40}" type="pres">
      <dgm:prSet presAssocID="{4601C429-384F-464F-A620-3A31AF79B9FC}" presName="root" presStyleCnt="0">
        <dgm:presLayoutVars>
          <dgm:dir/>
          <dgm:resizeHandles val="exact"/>
        </dgm:presLayoutVars>
      </dgm:prSet>
      <dgm:spPr/>
      <dgm:t>
        <a:bodyPr/>
        <a:lstStyle/>
        <a:p>
          <a:endParaRPr lang="en-US"/>
        </a:p>
      </dgm:t>
    </dgm:pt>
    <dgm:pt modelId="{AEA4DADE-8F86-4B88-8EFE-3DC64CCFD8B7}" type="pres">
      <dgm:prSet presAssocID="{0F7C874A-1A43-4038-8BA0-55A725634947}" presName="compNode" presStyleCnt="0"/>
      <dgm:spPr/>
    </dgm:pt>
    <dgm:pt modelId="{D3BAF51C-B150-414E-B312-E24F3DAE4038}" type="pres">
      <dgm:prSet presAssocID="{0F7C874A-1A43-4038-8BA0-55A725634947}" presName="bgRect" presStyleLbl="bgShp" presStyleIdx="0" presStyleCnt="2"/>
      <dgm:spPr/>
    </dgm:pt>
    <dgm:pt modelId="{9F28D7DD-14D1-45D3-B895-AC87DCC0ED35}" type="pres">
      <dgm:prSet presAssocID="{0F7C874A-1A43-4038-8BA0-55A725634947}" presName="iconRect" presStyleLbl="node1" presStyleIdx="0" presStyleCnt="2"/>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a:noFill/>
        </a:ln>
      </dgm:spPr>
      <dgm:t>
        <a:bodyPr/>
        <a:lstStyle/>
        <a:p>
          <a:endParaRPr lang="en-US"/>
        </a:p>
      </dgm:t>
      <dgm:extLst>
        <a:ext uri="{E40237B7-FDA0-4F09-8148-C483321AD2D9}">
          <dgm14:cNvPr xmlns:dgm14="http://schemas.microsoft.com/office/drawing/2010/diagram" id="0" name="" descr="Fish"/>
        </a:ext>
      </dgm:extLst>
    </dgm:pt>
    <dgm:pt modelId="{42741404-C6B0-4A63-A537-7FA599F2F856}" type="pres">
      <dgm:prSet presAssocID="{0F7C874A-1A43-4038-8BA0-55A725634947}" presName="spaceRect" presStyleCnt="0"/>
      <dgm:spPr/>
    </dgm:pt>
    <dgm:pt modelId="{9F5DA33F-9A97-4E3E-9979-A33267DC3199}" type="pres">
      <dgm:prSet presAssocID="{0F7C874A-1A43-4038-8BA0-55A725634947}" presName="parTx" presStyleLbl="revTx" presStyleIdx="0" presStyleCnt="2">
        <dgm:presLayoutVars>
          <dgm:chMax val="0"/>
          <dgm:chPref val="0"/>
        </dgm:presLayoutVars>
      </dgm:prSet>
      <dgm:spPr/>
      <dgm:t>
        <a:bodyPr/>
        <a:lstStyle/>
        <a:p>
          <a:endParaRPr lang="en-US"/>
        </a:p>
      </dgm:t>
    </dgm:pt>
    <dgm:pt modelId="{1CEAAC59-FA15-4018-8F74-AF0B5C4F6AA8}" type="pres">
      <dgm:prSet presAssocID="{BE06E23D-C58D-447D-BC3F-ACB7CCFCF91D}" presName="sibTrans" presStyleCnt="0"/>
      <dgm:spPr/>
    </dgm:pt>
    <dgm:pt modelId="{F9E7680C-89AF-4453-B510-711A7EFF3160}" type="pres">
      <dgm:prSet presAssocID="{8BBACB9D-4ADB-4311-89DB-8C408C211D8E}" presName="compNode" presStyleCnt="0"/>
      <dgm:spPr/>
    </dgm:pt>
    <dgm:pt modelId="{5342A39F-9195-4216-982C-C19A2B8D66C4}" type="pres">
      <dgm:prSet presAssocID="{8BBACB9D-4ADB-4311-89DB-8C408C211D8E}" presName="bgRect" presStyleLbl="bgShp" presStyleIdx="1" presStyleCnt="2"/>
      <dgm:spPr/>
    </dgm:pt>
    <dgm:pt modelId="{E079701E-67BB-4FC8-A247-DC13BC409302}" type="pres">
      <dgm:prSet presAssocID="{8BBACB9D-4ADB-4311-89DB-8C408C211D8E}" presName="iconRect" presStyleLbl="node1" presStyleIdx="1" presStyleCnt="2"/>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a:noFill/>
        </a:ln>
      </dgm:spPr>
      <dgm:t>
        <a:bodyPr/>
        <a:lstStyle/>
        <a:p>
          <a:endParaRPr lang="en-US"/>
        </a:p>
      </dgm:t>
      <dgm:extLst>
        <a:ext uri="{E40237B7-FDA0-4F09-8148-C483321AD2D9}">
          <dgm14:cNvPr xmlns:dgm14="http://schemas.microsoft.com/office/drawing/2010/diagram" id="0" name="" descr="Scientist"/>
        </a:ext>
      </dgm:extLst>
    </dgm:pt>
    <dgm:pt modelId="{7BD71197-4E09-4E2D-802D-A2CC822CED70}" type="pres">
      <dgm:prSet presAssocID="{8BBACB9D-4ADB-4311-89DB-8C408C211D8E}" presName="spaceRect" presStyleCnt="0"/>
      <dgm:spPr/>
    </dgm:pt>
    <dgm:pt modelId="{121D08C6-6EBC-4895-A8B7-BC0D19B7AF65}" type="pres">
      <dgm:prSet presAssocID="{8BBACB9D-4ADB-4311-89DB-8C408C211D8E}" presName="parTx" presStyleLbl="revTx" presStyleIdx="1" presStyleCnt="2">
        <dgm:presLayoutVars>
          <dgm:chMax val="0"/>
          <dgm:chPref val="0"/>
        </dgm:presLayoutVars>
      </dgm:prSet>
      <dgm:spPr/>
      <dgm:t>
        <a:bodyPr/>
        <a:lstStyle/>
        <a:p>
          <a:endParaRPr lang="en-US"/>
        </a:p>
      </dgm:t>
    </dgm:pt>
  </dgm:ptLst>
  <dgm:cxnLst>
    <dgm:cxn modelId="{907F2C19-99FE-48BB-AC88-2B07B51A801B}" type="presOf" srcId="{8BBACB9D-4ADB-4311-89DB-8C408C211D8E}" destId="{121D08C6-6EBC-4895-A8B7-BC0D19B7AF65}" srcOrd="0" destOrd="0" presId="urn:microsoft.com/office/officeart/2018/2/layout/IconVerticalSolidList"/>
    <dgm:cxn modelId="{C0D51349-025C-4075-9AC5-248042E84414}" type="presOf" srcId="{0F7C874A-1A43-4038-8BA0-55A725634947}" destId="{9F5DA33F-9A97-4E3E-9979-A33267DC3199}" srcOrd="0" destOrd="0" presId="urn:microsoft.com/office/officeart/2018/2/layout/IconVerticalSolidList"/>
    <dgm:cxn modelId="{247E2EE5-558A-4E09-AB93-F3E4F5EC1F15}" type="presOf" srcId="{4601C429-384F-464F-A620-3A31AF79B9FC}" destId="{00A1FD9B-BD65-47C5-ABAB-EAA0CD869D40}" srcOrd="0" destOrd="0" presId="urn:microsoft.com/office/officeart/2018/2/layout/IconVerticalSolidList"/>
    <dgm:cxn modelId="{6BD0F42B-1E18-4ED6-813F-15A68D7F078E}" srcId="{4601C429-384F-464F-A620-3A31AF79B9FC}" destId="{8BBACB9D-4ADB-4311-89DB-8C408C211D8E}" srcOrd="1" destOrd="0" parTransId="{D501C834-49FF-480D-88CC-733DA80B5BCD}" sibTransId="{4EAF2638-0F3E-4770-B1C0-4B014326B607}"/>
    <dgm:cxn modelId="{99D8B28B-7C87-4CAD-8ED1-63955A6897F1}" srcId="{4601C429-384F-464F-A620-3A31AF79B9FC}" destId="{0F7C874A-1A43-4038-8BA0-55A725634947}" srcOrd="0" destOrd="0" parTransId="{5E6D8D8D-511E-455E-9F42-0714F3C0BFB3}" sibTransId="{BE06E23D-C58D-447D-BC3F-ACB7CCFCF91D}"/>
    <dgm:cxn modelId="{902E437A-D979-4EB9-AEAC-0795CC66C7F1}" type="presParOf" srcId="{00A1FD9B-BD65-47C5-ABAB-EAA0CD869D40}" destId="{AEA4DADE-8F86-4B88-8EFE-3DC64CCFD8B7}" srcOrd="0" destOrd="0" presId="urn:microsoft.com/office/officeart/2018/2/layout/IconVerticalSolidList"/>
    <dgm:cxn modelId="{B54709B3-2EB1-46F7-A8D4-686686F46C16}" type="presParOf" srcId="{AEA4DADE-8F86-4B88-8EFE-3DC64CCFD8B7}" destId="{D3BAF51C-B150-414E-B312-E24F3DAE4038}" srcOrd="0" destOrd="0" presId="urn:microsoft.com/office/officeart/2018/2/layout/IconVerticalSolidList"/>
    <dgm:cxn modelId="{FA9042B4-FEA4-4805-820E-7AB5B0F9E31A}" type="presParOf" srcId="{AEA4DADE-8F86-4B88-8EFE-3DC64CCFD8B7}" destId="{9F28D7DD-14D1-45D3-B895-AC87DCC0ED35}" srcOrd="1" destOrd="0" presId="urn:microsoft.com/office/officeart/2018/2/layout/IconVerticalSolidList"/>
    <dgm:cxn modelId="{E6FACCC8-85C6-4A06-93CB-575CEB7A1427}" type="presParOf" srcId="{AEA4DADE-8F86-4B88-8EFE-3DC64CCFD8B7}" destId="{42741404-C6B0-4A63-A537-7FA599F2F856}" srcOrd="2" destOrd="0" presId="urn:microsoft.com/office/officeart/2018/2/layout/IconVerticalSolidList"/>
    <dgm:cxn modelId="{F282E31A-053A-4FBA-B102-4ED0E210DD8F}" type="presParOf" srcId="{AEA4DADE-8F86-4B88-8EFE-3DC64CCFD8B7}" destId="{9F5DA33F-9A97-4E3E-9979-A33267DC3199}" srcOrd="3" destOrd="0" presId="urn:microsoft.com/office/officeart/2018/2/layout/IconVerticalSolidList"/>
    <dgm:cxn modelId="{7CE94546-9DF0-40A0-A44B-A2E9A65A6C0D}" type="presParOf" srcId="{00A1FD9B-BD65-47C5-ABAB-EAA0CD869D40}" destId="{1CEAAC59-FA15-4018-8F74-AF0B5C4F6AA8}" srcOrd="1" destOrd="0" presId="urn:microsoft.com/office/officeart/2018/2/layout/IconVerticalSolidList"/>
    <dgm:cxn modelId="{C6D39359-4458-4C9A-AA13-13CED2ED426E}" type="presParOf" srcId="{00A1FD9B-BD65-47C5-ABAB-EAA0CD869D40}" destId="{F9E7680C-89AF-4453-B510-711A7EFF3160}" srcOrd="2" destOrd="0" presId="urn:microsoft.com/office/officeart/2018/2/layout/IconVerticalSolidList"/>
    <dgm:cxn modelId="{BD316AD0-6EDA-41B3-ACFC-F1A12DE81520}" type="presParOf" srcId="{F9E7680C-89AF-4453-B510-711A7EFF3160}" destId="{5342A39F-9195-4216-982C-C19A2B8D66C4}" srcOrd="0" destOrd="0" presId="urn:microsoft.com/office/officeart/2018/2/layout/IconVerticalSolidList"/>
    <dgm:cxn modelId="{1F818BD6-DF84-4468-832A-88956684D56D}" type="presParOf" srcId="{F9E7680C-89AF-4453-B510-711A7EFF3160}" destId="{E079701E-67BB-4FC8-A247-DC13BC409302}" srcOrd="1" destOrd="0" presId="urn:microsoft.com/office/officeart/2018/2/layout/IconVerticalSolidList"/>
    <dgm:cxn modelId="{8B1D1331-89E5-40C3-9BF0-F82CE955FE76}" type="presParOf" srcId="{F9E7680C-89AF-4453-B510-711A7EFF3160}" destId="{7BD71197-4E09-4E2D-802D-A2CC822CED70}" srcOrd="2" destOrd="0" presId="urn:microsoft.com/office/officeart/2018/2/layout/IconVerticalSolidList"/>
    <dgm:cxn modelId="{9A15EF0A-A2E0-4A60-9284-D53E9BF6A5E2}" type="presParOf" srcId="{F9E7680C-89AF-4453-B510-711A7EFF3160}" destId="{121D08C6-6EBC-4895-A8B7-BC0D19B7AF65}"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CB510D-540F-4C58-9881-56C90B50C1F1}">
      <dsp:nvSpPr>
        <dsp:cNvPr id="0" name=""/>
        <dsp:cNvSpPr/>
      </dsp:nvSpPr>
      <dsp:spPr>
        <a:xfrm>
          <a:off x="2259347" y="799368"/>
          <a:ext cx="7372058" cy="3809834"/>
        </a:xfrm>
        <a:prstGeom prst="rect">
          <a:avLst/>
        </a:prstGeom>
        <a:solidFill>
          <a:schemeClr val="bg2">
            <a:lumMod val="20000"/>
            <a:lumOff val="8000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6B78263-9C8E-441E-80B8-B862F94A495A}">
      <dsp:nvSpPr>
        <dsp:cNvPr id="0" name=""/>
        <dsp:cNvSpPr/>
      </dsp:nvSpPr>
      <dsp:spPr>
        <a:xfrm>
          <a:off x="2479661" y="1244933"/>
          <a:ext cx="3423346" cy="32592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977900">
            <a:lnSpc>
              <a:spcPct val="90000"/>
            </a:lnSpc>
            <a:spcBef>
              <a:spcPct val="0"/>
            </a:spcBef>
            <a:spcAft>
              <a:spcPct val="35000"/>
            </a:spcAft>
          </a:pPr>
          <a:r>
            <a:rPr lang="en-US" sz="2200" kern="1200" dirty="0"/>
            <a:t>Drinking</a:t>
          </a:r>
        </a:p>
        <a:p>
          <a:pPr lvl="0" algn="l" defTabSz="977900">
            <a:lnSpc>
              <a:spcPct val="90000"/>
            </a:lnSpc>
            <a:spcBef>
              <a:spcPct val="0"/>
            </a:spcBef>
            <a:spcAft>
              <a:spcPct val="35000"/>
            </a:spcAft>
          </a:pPr>
          <a:r>
            <a:rPr lang="en-US" sz="2200" kern="1200" dirty="0"/>
            <a:t>Consuming food</a:t>
          </a:r>
          <a:endParaRPr lang="en-US" sz="2200" kern="1200" dirty="0">
            <a:latin typeface="Impact" panose="020B0806030902050204"/>
          </a:endParaRPr>
        </a:p>
        <a:p>
          <a:pPr lvl="0" algn="l" defTabSz="977900" rtl="0">
            <a:lnSpc>
              <a:spcPct val="90000"/>
            </a:lnSpc>
            <a:spcBef>
              <a:spcPct val="0"/>
            </a:spcBef>
            <a:spcAft>
              <a:spcPct val="35000"/>
            </a:spcAft>
          </a:pPr>
          <a:r>
            <a:rPr lang="en-US" sz="2200" b="0" kern="1200" dirty="0">
              <a:latin typeface="+mn-lt"/>
            </a:rPr>
            <a:t>Metabolic Water (by product of cellular respirtation)</a:t>
          </a:r>
        </a:p>
      </dsp:txBody>
      <dsp:txXfrm>
        <a:off x="2479661" y="1244933"/>
        <a:ext cx="3423346" cy="3259267"/>
      </dsp:txXfrm>
    </dsp:sp>
    <dsp:sp modelId="{76895CC2-55CF-4DF1-9878-0111ACA3FAB1}">
      <dsp:nvSpPr>
        <dsp:cNvPr id="0" name=""/>
        <dsp:cNvSpPr/>
      </dsp:nvSpPr>
      <dsp:spPr>
        <a:xfrm>
          <a:off x="5979270" y="1244933"/>
          <a:ext cx="3423346" cy="32592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977900" rtl="0">
            <a:lnSpc>
              <a:spcPct val="90000"/>
            </a:lnSpc>
            <a:spcBef>
              <a:spcPct val="0"/>
            </a:spcBef>
            <a:spcAft>
              <a:spcPct val="35000"/>
            </a:spcAft>
          </a:pPr>
          <a:r>
            <a:rPr lang="en-US" sz="2200" kern="1200" dirty="0">
              <a:latin typeface="+mn-lt"/>
            </a:rPr>
            <a:t>Sweating – Evaporation from body surface</a:t>
          </a:r>
        </a:p>
        <a:p>
          <a:pPr lvl="0" algn="l" defTabSz="977900" rtl="0">
            <a:lnSpc>
              <a:spcPct val="90000"/>
            </a:lnSpc>
            <a:spcBef>
              <a:spcPct val="0"/>
            </a:spcBef>
            <a:spcAft>
              <a:spcPct val="35000"/>
            </a:spcAft>
          </a:pPr>
          <a:r>
            <a:rPr lang="en-US" sz="2200" kern="1200" dirty="0">
              <a:latin typeface="+mn-lt"/>
            </a:rPr>
            <a:t>Evaporative loss in exhaled air from panting and Rapid breathing</a:t>
          </a:r>
        </a:p>
        <a:p>
          <a:pPr lvl="0" algn="l" defTabSz="977900" rtl="0">
            <a:lnSpc>
              <a:spcPct val="90000"/>
            </a:lnSpc>
            <a:spcBef>
              <a:spcPct val="0"/>
            </a:spcBef>
            <a:spcAft>
              <a:spcPct val="35000"/>
            </a:spcAft>
          </a:pPr>
          <a:r>
            <a:rPr lang="en-US" sz="2200" b="0" kern="1200" dirty="0">
              <a:latin typeface="+mn-lt"/>
            </a:rPr>
            <a:t>Urination</a:t>
          </a:r>
          <a:r>
            <a:rPr lang="en-US" sz="2200" kern="1200" dirty="0">
              <a:latin typeface="+mn-lt"/>
            </a:rPr>
            <a:t> &amp; Faeces</a:t>
          </a:r>
        </a:p>
      </dsp:txBody>
      <dsp:txXfrm>
        <a:off x="5979270" y="1244933"/>
        <a:ext cx="3423346" cy="3259267"/>
      </dsp:txXfrm>
    </dsp:sp>
    <dsp:sp modelId="{B191872A-EEA9-4323-97F8-598775C6D550}">
      <dsp:nvSpPr>
        <dsp:cNvPr id="0" name=""/>
        <dsp:cNvSpPr/>
      </dsp:nvSpPr>
      <dsp:spPr>
        <a:xfrm>
          <a:off x="1496720" y="36936"/>
          <a:ext cx="1440517" cy="1440517"/>
        </a:xfrm>
        <a:prstGeom prst="plus">
          <a:avLst>
            <a:gd name="adj" fmla="val 32810"/>
          </a:avLst>
        </a:prstGeom>
        <a:solidFill>
          <a:schemeClr val="accent1">
            <a:hueOff val="0"/>
            <a:satOff val="0"/>
            <a:lumOff val="0"/>
            <a:alphaOff val="0"/>
          </a:schemeClr>
        </a:solidFill>
        <a:ln w="12700"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87C2CA-258F-43B5-B66C-127F261719EC}">
      <dsp:nvSpPr>
        <dsp:cNvPr id="0" name=""/>
        <dsp:cNvSpPr/>
      </dsp:nvSpPr>
      <dsp:spPr>
        <a:xfrm>
          <a:off x="8614569" y="554981"/>
          <a:ext cx="1355780" cy="464614"/>
        </a:xfrm>
        <a:prstGeom prst="rect">
          <a:avLst/>
        </a:prstGeom>
        <a:solidFill>
          <a:schemeClr val="accent1">
            <a:hueOff val="0"/>
            <a:satOff val="0"/>
            <a:lumOff val="0"/>
            <a:alphaOff val="0"/>
          </a:schemeClr>
        </a:solidFill>
        <a:ln w="12700"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5157D48-5B7B-4468-BDBF-62C4F797AE1E}">
      <dsp:nvSpPr>
        <dsp:cNvPr id="0" name=""/>
        <dsp:cNvSpPr/>
      </dsp:nvSpPr>
      <dsp:spPr>
        <a:xfrm>
          <a:off x="5945376" y="1251902"/>
          <a:ext cx="847" cy="3112913"/>
        </a:xfrm>
        <a:prstGeom prst="line">
          <a:avLst/>
        </a:prstGeom>
        <a:noFill/>
        <a:ln w="12700"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BAF51C-B150-414E-B312-E24F3DAE4038}">
      <dsp:nvSpPr>
        <dsp:cNvPr id="0" name=""/>
        <dsp:cNvSpPr/>
      </dsp:nvSpPr>
      <dsp:spPr>
        <a:xfrm>
          <a:off x="0" y="905658"/>
          <a:ext cx="6305550" cy="16719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F28D7DD-14D1-45D3-B895-AC87DCC0ED35}">
      <dsp:nvSpPr>
        <dsp:cNvPr id="0" name=""/>
        <dsp:cNvSpPr/>
      </dsp:nvSpPr>
      <dsp:spPr>
        <a:xfrm>
          <a:off x="505775" y="1281855"/>
          <a:ext cx="919591" cy="919591"/>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w="12700"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9F5DA33F-9A97-4E3E-9979-A33267DC3199}">
      <dsp:nvSpPr>
        <dsp:cNvPr id="0" name=""/>
        <dsp:cNvSpPr/>
      </dsp:nvSpPr>
      <dsp:spPr>
        <a:xfrm>
          <a:off x="1931142" y="905658"/>
          <a:ext cx="4374407" cy="16719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6952" tIns="176952" rIns="176952" bIns="176952" numCol="1" spcCol="1270" anchor="ctr" anchorCtr="0">
          <a:noAutofit/>
        </a:bodyPr>
        <a:lstStyle/>
        <a:p>
          <a:pPr lvl="0" algn="l" defTabSz="1066800">
            <a:lnSpc>
              <a:spcPct val="90000"/>
            </a:lnSpc>
            <a:spcBef>
              <a:spcPct val="0"/>
            </a:spcBef>
            <a:spcAft>
              <a:spcPct val="35000"/>
            </a:spcAft>
          </a:pPr>
          <a:r>
            <a:rPr lang="en-US" sz="2400" kern="1200"/>
            <a:t>Pacific salmon spend part of life in fresh water and salt water</a:t>
          </a:r>
        </a:p>
      </dsp:txBody>
      <dsp:txXfrm>
        <a:off x="1931142" y="905658"/>
        <a:ext cx="4374407" cy="1671984"/>
      </dsp:txXfrm>
    </dsp:sp>
    <dsp:sp modelId="{5342A39F-9195-4216-982C-C19A2B8D66C4}">
      <dsp:nvSpPr>
        <dsp:cNvPr id="0" name=""/>
        <dsp:cNvSpPr/>
      </dsp:nvSpPr>
      <dsp:spPr>
        <a:xfrm>
          <a:off x="0" y="2995639"/>
          <a:ext cx="6305550" cy="16719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079701E-67BB-4FC8-A247-DC13BC409302}">
      <dsp:nvSpPr>
        <dsp:cNvPr id="0" name=""/>
        <dsp:cNvSpPr/>
      </dsp:nvSpPr>
      <dsp:spPr>
        <a:xfrm>
          <a:off x="505775" y="3371836"/>
          <a:ext cx="919591" cy="919591"/>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w="12700"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121D08C6-6EBC-4895-A8B7-BC0D19B7AF65}">
      <dsp:nvSpPr>
        <dsp:cNvPr id="0" name=""/>
        <dsp:cNvSpPr/>
      </dsp:nvSpPr>
      <dsp:spPr>
        <a:xfrm>
          <a:off x="1931142" y="2995639"/>
          <a:ext cx="4374407" cy="16719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6952" tIns="176952" rIns="176952" bIns="176952" numCol="1" spcCol="1270" anchor="ctr" anchorCtr="0">
          <a:noAutofit/>
        </a:bodyPr>
        <a:lstStyle/>
        <a:p>
          <a:pPr lvl="0" algn="l" defTabSz="1066800">
            <a:lnSpc>
              <a:spcPct val="90000"/>
            </a:lnSpc>
            <a:spcBef>
              <a:spcPct val="0"/>
            </a:spcBef>
            <a:spcAft>
              <a:spcPct val="35000"/>
            </a:spcAft>
          </a:pPr>
          <a:r>
            <a:rPr lang="en-US" sz="2400" kern="1200"/>
            <a:t>They are able to regulate water content within their bodies in these different osmotic environments</a:t>
          </a:r>
        </a:p>
      </dsp:txBody>
      <dsp:txXfrm>
        <a:off x="1931142" y="2995639"/>
        <a:ext cx="4374407" cy="1671984"/>
      </dsp:txXfrm>
    </dsp:sp>
  </dsp:spTree>
</dsp:drawing>
</file>

<file path=ppt/diagrams/layout1.xml><?xml version="1.0" encoding="utf-8"?>
<dgm:layoutDef xmlns:dgm="http://schemas.openxmlformats.org/drawingml/2006/diagram" xmlns:a="http://schemas.openxmlformats.org/drawingml/2006/main" uniqueId="urn:microsoft.com/office/officeart/2009/3/layout/PlusandMinus">
  <dgm:title val=""/>
  <dgm:desc val=""/>
  <dgm:catLst>
    <dgm:cat type="relationship" pri="3600"/>
  </dgm:catLst>
  <dgm:samp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2"/>
      <dgm:chPref val="2"/>
      <dgm:dir/>
      <dgm:animOne/>
      <dgm:resizeHandles val="exact"/>
    </dgm:varLst>
    <dgm:alg type="composite">
      <dgm:param type="ar" val="1.8238"/>
    </dgm:alg>
    <dgm:shape xmlns:r="http://schemas.openxmlformats.org/officeDocument/2006/relationships" r:blip="">
      <dgm:adjLst/>
    </dgm:shape>
    <dgm:choose name="Name1">
      <dgm:if name="Name2" func="var" arg="dir" op="equ" val="norm">
        <dgm:constrLst>
          <dgm:constr type="primFontSz" for="des" ptType="node" op="equ" val="65"/>
          <dgm:constr type="l" for="ch" forName="Background" refType="w" fact="0.09"/>
          <dgm:constr type="t" for="ch" forName="Background" refType="h" fact="0.1641"/>
          <dgm:constr type="w" for="ch" forName="Background" refType="w" fact="0.87"/>
          <dgm:constr type="h" for="ch" forName="Background" refType="h" fact="0.82"/>
          <dgm:constr type="l" for="ch" forName="ParentText1" refType="w" fact="0.116"/>
          <dgm:constr type="t" for="ch" forName="ParentText1" refType="h" fact="0.26"/>
          <dgm:constr type="w" for="ch" forName="ParentText1" refType="w" fact="0.404"/>
          <dgm:constr type="h" for="ch" forName="ParentText1" refType="h" fact="0.7015"/>
          <dgm:constr type="l" for="ch" forName="ParentText2" refType="w" fact="0.529"/>
          <dgm:constr type="t" for="ch" forName="ParentText2" refType="h" fact="0.26"/>
          <dgm:constr type="w" for="ch" forName="ParentText2" refType="w" fact="0.404"/>
          <dgm:constr type="h" for="ch" forName="ParentText2" refType="h" fact="0.7015"/>
          <dgm:constr type="l" for="ch" forName="Plus" refType="w" fact="0"/>
          <dgm:constr type="t" for="ch" forName="Plus" refType="h" fact="0"/>
          <dgm:constr type="w" for="ch" forName="Plus" refType="w" fact="0.17"/>
          <dgm:constr type="h" for="ch" forName="Plus" refType="w" refFor="ch" refForName="Plus"/>
          <dgm:constr type="l" for="ch" forName="Minus" refType="w" fact="0.84"/>
          <dgm:constr type="t" for="ch" forName="Minus" refType="h" fact="0.1115"/>
          <dgm:constr type="w" for="ch" forName="Minus" refType="w" fact="0.16"/>
          <dgm:constr type="h" for="ch" forName="Minus" refType="h" fact="0.1"/>
          <dgm:constr type="l" for="ch" forName="Divider" refType="w" fact="0.525"/>
          <dgm:constr type="t" for="ch" forName="Divider" refType="h" fact="0.2615"/>
          <dgm:constr type="w" for="ch" forName="Divider" refType="w" fact="0.0001"/>
          <dgm:constr type="h" for="ch" forName="Divider" refType="h" fact="0.67"/>
        </dgm:constrLst>
      </dgm:if>
      <dgm:else name="Name3">
        <dgm:constrLst>
          <dgm:constr type="primFontSz" for="des" ptType="node" op="equ" val="65"/>
          <dgm:constr type="r" for="ch" forName="Background" refType="w" fact="-0.09"/>
          <dgm:constr type="t" for="ch" forName="Background" refType="h" fact="0.1641"/>
          <dgm:constr type="w" for="ch" forName="Background" refType="w" fact="0.87"/>
          <dgm:constr type="h" for="ch" forName="Background" refType="h" fact="0.82"/>
          <dgm:constr type="r" for="ch" forName="ParentText1" refType="w" fact="-0.116"/>
          <dgm:constr type="t" for="ch" forName="ParentText1" refType="h" fact="0.26"/>
          <dgm:constr type="w" for="ch" forName="ParentText1" refType="w" fact="0.404"/>
          <dgm:constr type="h" for="ch" forName="ParentText1" refType="h" fact="0.7015"/>
          <dgm:constr type="r" for="ch" forName="ParentText2" refType="w" fact="-0.529"/>
          <dgm:constr type="t" for="ch" forName="ParentText2" refType="h" fact="0.26"/>
          <dgm:constr type="w" for="ch" forName="ParentText2" refType="w" fact="0.404"/>
          <dgm:constr type="h" for="ch" forName="ParentText2" refType="h" fact="0.7015"/>
          <dgm:constr type="r" for="ch" forName="Plus" refType="w" fact="0"/>
          <dgm:constr type="t" for="ch" forName="Plus" refType="h" fact="0"/>
          <dgm:constr type="w" for="ch" forName="Plus" refType="w" fact="0.17"/>
          <dgm:constr type="h" for="ch" forName="Plus" refType="w" refFor="ch" refForName="Plus"/>
          <dgm:constr type="r" for="ch" forName="Minus" refType="w" fact="-0.84"/>
          <dgm:constr type="t" for="ch" forName="Minus" refType="h" fact="0.1115"/>
          <dgm:constr type="w" for="ch" forName="Minus" refType="w" fact="0.16"/>
          <dgm:constr type="h" for="ch" forName="Minus" refType="h" fact="0.1"/>
          <dgm:constr type="r" for="ch" forName="Divider" refType="w" fact="-0.525"/>
          <dgm:constr type="t" for="ch" forName="Divider" refType="h" fact="0.2615"/>
          <dgm:constr type="w" for="ch" forName="Divider" refType="w" fact="0.0001"/>
          <dgm:constr type="h" for="ch" forName="Divider" refType="h" fact="0.67"/>
        </dgm:constrLst>
      </dgm:else>
    </dgm:choose>
    <dgm:layoutNode name="Background" styleLbl="bgImgPlace1">
      <dgm:alg type="sp"/>
      <dgm:shape xmlns:r="http://schemas.openxmlformats.org/officeDocument/2006/relationships" type="rect" r:blip="">
        <dgm:adjLst/>
      </dgm:shape>
      <dgm:presOf/>
    </dgm:layoutNode>
    <dgm:layoutNode name="ParentText1"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1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Text2"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2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lus" styleLbl="alignNode1">
      <dgm:alg type="sp"/>
      <dgm:shape xmlns:r="http://schemas.openxmlformats.org/officeDocument/2006/relationships" type="plus" r:blip="">
        <dgm:adjLst>
          <dgm:adj idx="1" val="0.3281"/>
        </dgm:adjLst>
      </dgm:shape>
      <dgm:presOf/>
    </dgm:layoutNode>
    <dgm:layoutNode name="Minus" styleLbl="alignNode1">
      <dgm:alg type="sp"/>
      <dgm:shape xmlns:r="http://schemas.openxmlformats.org/officeDocument/2006/relationships" type="rect" r:blip="">
        <dgm:adjLst/>
      </dgm:shape>
      <dgm:presOf/>
    </dgm:layoutNode>
    <dgm:layoutNode name="Divider" styleLbl="parChTrans1D1">
      <dgm:alg type="sp"/>
      <dgm:shape xmlns:r="http://schemas.openxmlformats.org/officeDocument/2006/relationships" type="line" r:blip="">
        <dgm:adjLst/>
      </dgm:shape>
      <dgm:presOf/>
    </dgm:layoutNode>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8620B8-DCCB-481B-B179-6E03142082F3}" type="datetimeFigureOut">
              <a:rPr lang="en-AU" smtClean="0"/>
              <a:t>10/08/2022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552511-C421-468D-87E5-AD2FF481E0F7}" type="slidenum">
              <a:rPr lang="en-AU" smtClean="0"/>
              <a:t>‹#›</a:t>
            </a:fld>
            <a:endParaRPr lang="en-AU"/>
          </a:p>
        </p:txBody>
      </p:sp>
    </p:spTree>
    <p:extLst>
      <p:ext uri="{BB962C8B-B14F-4D97-AF65-F5344CB8AC3E}">
        <p14:creationId xmlns:p14="http://schemas.microsoft.com/office/powerpoint/2010/main" val="482012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www.differencebetween.com/difference-between-gills-and-vs-lungs/" TargetMode="External"/><Relationship Id="rId2" Type="http://schemas.openxmlformats.org/officeDocument/2006/relationships/slide" Target="../slides/slide15.xml"/><Relationship Id="rId1" Type="http://schemas.openxmlformats.org/officeDocument/2006/relationships/notesMaster" Target="../notesMasters/notesMaster1.xml"/><Relationship Id="rId5" Type="http://schemas.openxmlformats.org/officeDocument/2006/relationships/hyperlink" Target="https://www.differencebetween.com/difference-between-osmotic-pressure-and-vs-oncotic-pressure/" TargetMode="External"/><Relationship Id="rId4" Type="http://schemas.openxmlformats.org/officeDocument/2006/relationships/hyperlink" Target="https://www.differencebetween.com/difference-between-mitochondria-and-plastids/"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DBF5369-5432-4AE9-86F7-474D09D0705D}"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48424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DBF5369-5432-4AE9-86F7-474D09D0705D}"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344272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DBF5369-5432-4AE9-86F7-474D09D0705D}"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7318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DBF5369-5432-4AE9-86F7-474D09D0705D}"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280798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DBF5369-5432-4AE9-86F7-474D09D0705D}"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34994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1" i="0" kern="1200" dirty="0">
                <a:solidFill>
                  <a:schemeClr val="tx1"/>
                </a:solidFill>
                <a:effectLst/>
                <a:latin typeface="+mn-lt"/>
                <a:ea typeface="+mn-ea"/>
                <a:cs typeface="+mn-cs"/>
              </a:rPr>
              <a:t>What are </a:t>
            </a:r>
            <a:r>
              <a:rPr lang="en-AU" sz="1200" b="1" i="0" kern="1200" dirty="0" err="1">
                <a:solidFill>
                  <a:schemeClr val="tx1"/>
                </a:solidFill>
                <a:effectLst/>
                <a:latin typeface="+mn-lt"/>
                <a:ea typeface="+mn-ea"/>
                <a:cs typeface="+mn-cs"/>
              </a:rPr>
              <a:t>Osmoregulators</a:t>
            </a:r>
            <a:r>
              <a:rPr lang="en-AU" sz="1200" b="1" i="0" kern="1200" dirty="0">
                <a:solidFill>
                  <a:schemeClr val="tx1"/>
                </a:solidFill>
                <a:effectLst/>
                <a:latin typeface="+mn-lt"/>
                <a:ea typeface="+mn-ea"/>
                <a:cs typeface="+mn-cs"/>
              </a:rPr>
              <a:t>?</a:t>
            </a:r>
          </a:p>
          <a:p>
            <a:pPr marL="171450" indent="-171450">
              <a:buFont typeface="Arial" panose="020B0604020202020204" pitchFamily="34" charset="0"/>
              <a:buChar char="•"/>
            </a:pPr>
            <a:r>
              <a:rPr lang="en-AU" sz="1200" b="0" i="0" kern="1200" dirty="0" err="1">
                <a:solidFill>
                  <a:schemeClr val="tx1"/>
                </a:solidFill>
                <a:effectLst/>
                <a:latin typeface="+mn-lt"/>
                <a:ea typeface="+mn-ea"/>
                <a:cs typeface="+mn-cs"/>
              </a:rPr>
              <a:t>Osmoregulators</a:t>
            </a:r>
            <a:r>
              <a:rPr lang="en-AU" sz="1200" b="0" i="0" kern="1200" dirty="0">
                <a:solidFill>
                  <a:schemeClr val="tx1"/>
                </a:solidFill>
                <a:effectLst/>
                <a:latin typeface="+mn-lt"/>
                <a:ea typeface="+mn-ea"/>
                <a:cs typeface="+mn-cs"/>
              </a:rPr>
              <a:t> are organisms that firmly regulate their body osmotic pressure by actively controlling the salt concentrations within the body, irrespective of the salt concentration of external environment. Since they actively control the salt concentrations, they spend a high amount of energy. For example, freshwater fish maintain osmolarity through a special mechanism. To be more specific, their </a:t>
            </a:r>
            <a:r>
              <a:rPr lang="en-AU" sz="1200" b="0" i="0" u="none" strike="noStrike" kern="1200" dirty="0">
                <a:solidFill>
                  <a:schemeClr val="tx1"/>
                </a:solidFill>
                <a:effectLst/>
                <a:latin typeface="+mn-lt"/>
                <a:ea typeface="+mn-ea"/>
                <a:cs typeface="+mn-cs"/>
                <a:hlinkClick r:id="rId3"/>
              </a:rPr>
              <a:t>gills</a:t>
            </a:r>
            <a:r>
              <a:rPr lang="en-AU" sz="1200" b="0" i="0" kern="1200" dirty="0">
                <a:solidFill>
                  <a:schemeClr val="tx1"/>
                </a:solidFill>
                <a:effectLst/>
                <a:latin typeface="+mn-lt"/>
                <a:ea typeface="+mn-ea"/>
                <a:cs typeface="+mn-cs"/>
              </a:rPr>
              <a:t> actively take up salt from the environment with the help of cells that are rich with </a:t>
            </a:r>
            <a:r>
              <a:rPr lang="en-AU" sz="1200" b="0" i="0" u="none" strike="noStrike" kern="1200" dirty="0">
                <a:solidFill>
                  <a:schemeClr val="tx1"/>
                </a:solidFill>
                <a:effectLst/>
                <a:latin typeface="+mn-lt"/>
                <a:ea typeface="+mn-ea"/>
                <a:cs typeface="+mn-cs"/>
                <a:hlinkClick r:id="rId4"/>
              </a:rPr>
              <a:t>mitochondria</a:t>
            </a:r>
            <a:r>
              <a:rPr lang="en-AU" sz="1200" b="0" i="0" kern="1200" dirty="0">
                <a:solidFill>
                  <a:schemeClr val="tx1"/>
                </a:solidFill>
                <a:effectLst/>
                <a:latin typeface="+mn-lt"/>
                <a:ea typeface="+mn-ea"/>
                <a:cs typeface="+mn-cs"/>
              </a:rPr>
              <a:t>.</a:t>
            </a:r>
          </a:p>
          <a:p>
            <a:pPr marL="171450" indent="-171450">
              <a:buFont typeface="Arial" panose="020B0604020202020204" pitchFamily="34" charset="0"/>
              <a:buChar char="•"/>
            </a:pPr>
            <a:r>
              <a:rPr lang="en-AU" sz="1200" b="0" i="0" kern="1200" dirty="0">
                <a:solidFill>
                  <a:schemeClr val="tx1"/>
                </a:solidFill>
                <a:effectLst/>
                <a:latin typeface="+mn-lt"/>
                <a:ea typeface="+mn-ea"/>
                <a:cs typeface="+mn-cs"/>
              </a:rPr>
              <a:t>Thus, this mechanism results in diffusion of water into the cells. As a result, their bodies produce hypotonic urine that expels excess water from the body. Some marine organisms are </a:t>
            </a:r>
            <a:r>
              <a:rPr lang="en-AU" sz="1200" b="0" i="0" kern="1200" dirty="0" err="1">
                <a:solidFill>
                  <a:schemeClr val="tx1"/>
                </a:solidFill>
                <a:effectLst/>
                <a:latin typeface="+mn-lt"/>
                <a:ea typeface="+mn-ea"/>
                <a:cs typeface="+mn-cs"/>
              </a:rPr>
              <a:t>osmoregulators</a:t>
            </a:r>
            <a:r>
              <a:rPr lang="en-AU" sz="1200" b="0" i="0" kern="1200" dirty="0">
                <a:solidFill>
                  <a:schemeClr val="tx1"/>
                </a:solidFill>
                <a:effectLst/>
                <a:latin typeface="+mn-lt"/>
                <a:ea typeface="+mn-ea"/>
                <a:cs typeface="+mn-cs"/>
              </a:rPr>
              <a:t> since they expel excess salts from the gills.</a:t>
            </a:r>
          </a:p>
          <a:p>
            <a:pPr marL="171450" indent="-171450">
              <a:buFont typeface="Arial" panose="020B0604020202020204" pitchFamily="34" charset="0"/>
              <a:buChar char="•"/>
            </a:pPr>
            <a:endParaRPr lang="en-AU" sz="1200" b="0" i="0" kern="1200" dirty="0">
              <a:solidFill>
                <a:schemeClr val="tx1"/>
              </a:solidFill>
              <a:effectLst/>
              <a:latin typeface="+mn-lt"/>
              <a:ea typeface="+mn-ea"/>
              <a:cs typeface="+mn-cs"/>
            </a:endParaRPr>
          </a:p>
          <a:p>
            <a:r>
              <a:rPr lang="en-AU" sz="1200" b="1" i="0" kern="1200" dirty="0">
                <a:solidFill>
                  <a:schemeClr val="tx1"/>
                </a:solidFill>
                <a:effectLst/>
                <a:latin typeface="+mn-lt"/>
                <a:ea typeface="+mn-ea"/>
                <a:cs typeface="+mn-cs"/>
              </a:rPr>
              <a:t>What are </a:t>
            </a:r>
            <a:r>
              <a:rPr lang="en-AU" sz="1200" b="1" i="0" kern="1200" dirty="0" err="1">
                <a:solidFill>
                  <a:schemeClr val="tx1"/>
                </a:solidFill>
                <a:effectLst/>
                <a:latin typeface="+mn-lt"/>
                <a:ea typeface="+mn-ea"/>
                <a:cs typeface="+mn-cs"/>
              </a:rPr>
              <a:t>Osmoconformers</a:t>
            </a:r>
            <a:r>
              <a:rPr lang="en-AU" sz="1200" b="1" i="0" kern="1200" dirty="0">
                <a:solidFill>
                  <a:schemeClr val="tx1"/>
                </a:solidFill>
                <a:effectLst/>
                <a:latin typeface="+mn-lt"/>
                <a:ea typeface="+mn-ea"/>
                <a:cs typeface="+mn-cs"/>
              </a:rPr>
              <a:t>?</a:t>
            </a:r>
          </a:p>
          <a:p>
            <a:pPr marL="171450" indent="-171450">
              <a:buFont typeface="Arial" panose="020B0604020202020204" pitchFamily="34" charset="0"/>
              <a:buChar char="•"/>
            </a:pPr>
            <a:r>
              <a:rPr lang="en-AU" sz="1200" b="0" i="0" kern="1200" dirty="0" err="1">
                <a:solidFill>
                  <a:schemeClr val="tx1"/>
                </a:solidFill>
                <a:effectLst/>
                <a:latin typeface="+mn-lt"/>
                <a:ea typeface="+mn-ea"/>
                <a:cs typeface="+mn-cs"/>
              </a:rPr>
              <a:t>Osmoconformers</a:t>
            </a:r>
            <a:r>
              <a:rPr lang="en-AU" sz="1200" b="0" i="0" kern="1200" dirty="0">
                <a:solidFill>
                  <a:schemeClr val="tx1"/>
                </a:solidFill>
                <a:effectLst/>
                <a:latin typeface="+mn-lt"/>
                <a:ea typeface="+mn-ea"/>
                <a:cs typeface="+mn-cs"/>
              </a:rPr>
              <a:t> are organisms that live in the marine environment and have the ability to maintain the internal body </a:t>
            </a:r>
            <a:r>
              <a:rPr lang="en-AU" sz="1200" b="0" i="0" u="none" strike="noStrike" kern="1200" dirty="0">
                <a:solidFill>
                  <a:schemeClr val="tx1"/>
                </a:solidFill>
                <a:effectLst/>
                <a:latin typeface="+mn-lt"/>
                <a:ea typeface="+mn-ea"/>
                <a:cs typeface="+mn-cs"/>
                <a:hlinkClick r:id="rId5"/>
              </a:rPr>
              <a:t>osmotic pressure</a:t>
            </a:r>
            <a:r>
              <a:rPr lang="en-AU" sz="1200" b="0" i="0" kern="1200" dirty="0">
                <a:solidFill>
                  <a:schemeClr val="tx1"/>
                </a:solidFill>
                <a:effectLst/>
                <a:latin typeface="+mn-lt"/>
                <a:ea typeface="+mn-ea"/>
                <a:cs typeface="+mn-cs"/>
              </a:rPr>
              <a:t>, irrespective of the external environment.</a:t>
            </a:r>
          </a:p>
          <a:p>
            <a:pPr marL="171450" indent="-171450">
              <a:buFont typeface="Arial" panose="020B0604020202020204" pitchFamily="34" charset="0"/>
              <a:buChar char="•"/>
            </a:pPr>
            <a:r>
              <a:rPr lang="en-AU" sz="1200" b="0" i="0" kern="1200" dirty="0">
                <a:solidFill>
                  <a:schemeClr val="tx1"/>
                </a:solidFill>
                <a:effectLst/>
                <a:latin typeface="+mn-lt"/>
                <a:ea typeface="+mn-ea"/>
                <a:cs typeface="+mn-cs"/>
              </a:rPr>
              <a:t>In other words, this is as an adaptation that maintains the osmolarity of the organisms’ cells equal to the osmolarity of the external environment. Furthermore, most marine invertebrates are </a:t>
            </a:r>
            <a:r>
              <a:rPr lang="en-AU" sz="1200" b="0" i="0" kern="1200" dirty="0" err="1">
                <a:solidFill>
                  <a:schemeClr val="tx1"/>
                </a:solidFill>
                <a:effectLst/>
                <a:latin typeface="+mn-lt"/>
                <a:ea typeface="+mn-ea"/>
                <a:cs typeface="+mn-cs"/>
              </a:rPr>
              <a:t>osmoconformers</a:t>
            </a:r>
            <a:r>
              <a:rPr lang="en-AU" sz="1200" b="0" i="0" kern="1200" dirty="0">
                <a:solidFill>
                  <a:schemeClr val="tx1"/>
                </a:solidFill>
                <a:effectLst/>
                <a:latin typeface="+mn-lt"/>
                <a:ea typeface="+mn-ea"/>
                <a:cs typeface="+mn-cs"/>
              </a:rPr>
              <a:t>.</a:t>
            </a:r>
          </a:p>
          <a:p>
            <a:pPr marL="171450" indent="-171450">
              <a:buFont typeface="Arial" panose="020B0604020202020204" pitchFamily="34" charset="0"/>
              <a:buChar char="•"/>
            </a:pPr>
            <a:r>
              <a:rPr lang="en-AU" sz="1200" b="0" i="0" kern="1200" dirty="0">
                <a:solidFill>
                  <a:schemeClr val="tx1"/>
                </a:solidFill>
                <a:effectLst/>
                <a:latin typeface="+mn-lt"/>
                <a:ea typeface="+mn-ea"/>
                <a:cs typeface="+mn-cs"/>
              </a:rPr>
              <a:t>It is noteworthy that </a:t>
            </a:r>
            <a:r>
              <a:rPr lang="en-AU" sz="1200" b="0" i="0" kern="1200" dirty="0" err="1">
                <a:solidFill>
                  <a:schemeClr val="tx1"/>
                </a:solidFill>
                <a:effectLst/>
                <a:latin typeface="+mn-lt"/>
                <a:ea typeface="+mn-ea"/>
                <a:cs typeface="+mn-cs"/>
              </a:rPr>
              <a:t>osmoconformers</a:t>
            </a:r>
            <a:r>
              <a:rPr lang="en-AU" sz="1200" b="0" i="0" kern="1200" dirty="0">
                <a:solidFill>
                  <a:schemeClr val="tx1"/>
                </a:solidFill>
                <a:effectLst/>
                <a:latin typeface="+mn-lt"/>
                <a:ea typeface="+mn-ea"/>
                <a:cs typeface="+mn-cs"/>
              </a:rPr>
              <a:t> do not need to spend a high amount of energy to regulate the ion gradients, unlike </a:t>
            </a:r>
            <a:r>
              <a:rPr lang="en-AU" sz="1200" b="0" i="0" kern="1200" dirty="0" err="1">
                <a:solidFill>
                  <a:schemeClr val="tx1"/>
                </a:solidFill>
                <a:effectLst/>
                <a:latin typeface="+mn-lt"/>
                <a:ea typeface="+mn-ea"/>
                <a:cs typeface="+mn-cs"/>
              </a:rPr>
              <a:t>osmoregulators</a:t>
            </a:r>
            <a:r>
              <a:rPr lang="en-AU" sz="1200" b="0" i="0" kern="1200" dirty="0">
                <a:solidFill>
                  <a:schemeClr val="tx1"/>
                </a:solidFill>
                <a:effectLst/>
                <a:latin typeface="+mn-lt"/>
                <a:ea typeface="+mn-ea"/>
                <a:cs typeface="+mn-cs"/>
              </a:rPr>
              <a:t>. This is because transportation of the required ions to the necessary locations requires only a limited amount of energy</a:t>
            </a:r>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DBF5369-5432-4AE9-86F7-474D09D0705D}"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68291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a:t>
            </a:r>
            <a:r>
              <a:rPr lang="en-US" dirty="0" err="1"/>
              <a:t>www.differencebetween.com</a:t>
            </a:r>
            <a:r>
              <a:rPr lang="en-US" dirty="0"/>
              <a:t>/difference-between-</a:t>
            </a:r>
            <a:r>
              <a:rPr lang="en-US" dirty="0" err="1"/>
              <a:t>osmoregulators</a:t>
            </a:r>
            <a:r>
              <a:rPr lang="en-US" dirty="0"/>
              <a:t>-and-</a:t>
            </a:r>
            <a:r>
              <a:rPr lang="en-US" dirty="0" err="1"/>
              <a:t>osmoconformers</a:t>
            </a:r>
            <a:r>
              <a:rPr lang="en-US" dirty="0"/>
              <a:t>/ </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DBF5369-5432-4AE9-86F7-474D09D0705D}"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872342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DBF5369-5432-4AE9-86F7-474D09D0705D}"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196961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DBF5369-5432-4AE9-86F7-474D09D0705D}"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847625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DBF5369-5432-4AE9-86F7-474D09D0705D}"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933346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DBF5369-5432-4AE9-86F7-474D09D0705D}"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58276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DBF5369-5432-4AE9-86F7-474D09D0705D}"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04834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DBF5369-5432-4AE9-86F7-474D09D0705D}"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405900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DBF5369-5432-4AE9-86F7-474D09D0705D}"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529017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DBF5369-5432-4AE9-86F7-474D09D0705D}"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590719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DBF5369-5432-4AE9-86F7-474D09D0705D}"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24</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092389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DBF5369-5432-4AE9-86F7-474D09D0705D}"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25</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268886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DBF5369-5432-4AE9-86F7-474D09D0705D}"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660100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DBF5369-5432-4AE9-86F7-474D09D0705D}"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186657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DBF5369-5432-4AE9-86F7-474D09D0705D}"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546933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Osmoregulation largely based on controlling movement of solutes between internal fluids &amp; the external environment</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DBF5369-5432-4AE9-86F7-474D09D0705D}"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52831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Osmoregulation largely based on controlling movement of solutes between internal fluids &amp; the external environment</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DBF5369-5432-4AE9-86F7-474D09D0705D}"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718086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DBF5369-5432-4AE9-86F7-474D09D0705D}"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491592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DBF5369-5432-4AE9-86F7-474D09D0705D}"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01367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GB"/>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smtClean="0"/>
              <a:pPr/>
              <a:t>8/10/2022</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smtClean="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9603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t>8/10/2022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2023593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t>8/10/2022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1291181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t>8/10/2022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2403434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GB"/>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smtClean="0"/>
              <a:pPr/>
              <a:t>8/10/2022</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smtClean="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27984608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smtClean="0"/>
              <a:t>8/10/2022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152837545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GB"/>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smtClean="0"/>
              <a:t>8/10/2022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3551083760"/>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smtClean="0"/>
              <a:t>8/10/2022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2629328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smtClean="0"/>
              <a:t>8/10/2022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3394052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GB"/>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smtClean="0"/>
              <a:t>8/10/2022</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smtClean="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79427450"/>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GB"/>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smtClean="0"/>
              <a:t>8/10/2022</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4139626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smtClean="0"/>
              <a:pPr/>
              <a:t>8/10/2022</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smtClean="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693709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youtube.com/watch?v=Dtsen_YNwVk&amp;list=PLsMs3sjjy-pCcR8l3ohnIUhIiCwEjQB6K&amp;index=43"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57DBBA-BA3E-E446-A0EA-E271FBEF7044}"/>
              </a:ext>
            </a:extLst>
          </p:cNvPr>
          <p:cNvSpPr>
            <a:spLocks noGrp="1"/>
          </p:cNvSpPr>
          <p:nvPr>
            <p:ph type="title"/>
          </p:nvPr>
        </p:nvSpPr>
        <p:spPr>
          <a:xfrm>
            <a:off x="3412263" y="1233017"/>
            <a:ext cx="7078319" cy="3311978"/>
          </a:xfrm>
        </p:spPr>
        <p:txBody>
          <a:bodyPr vert="horz" lIns="91440" tIns="45720" rIns="91440" bIns="45720" rtlCol="0" anchor="b">
            <a:normAutofit/>
          </a:bodyPr>
          <a:lstStyle/>
          <a:p>
            <a:pPr algn="ctr"/>
            <a:r>
              <a:rPr lang="en-US" sz="8000" dirty="0"/>
              <a:t>Homeostasis</a:t>
            </a:r>
          </a:p>
        </p:txBody>
      </p:sp>
      <p:sp>
        <p:nvSpPr>
          <p:cNvPr id="6" name="Text Placeholder 5">
            <a:extLst>
              <a:ext uri="{FF2B5EF4-FFF2-40B4-BE49-F238E27FC236}">
                <a16:creationId xmlns:a16="http://schemas.microsoft.com/office/drawing/2014/main" id="{1A84D8A7-259C-2141-94D3-F22E0AADEE5A}"/>
              </a:ext>
            </a:extLst>
          </p:cNvPr>
          <p:cNvSpPr>
            <a:spLocks noGrp="1"/>
          </p:cNvSpPr>
          <p:nvPr>
            <p:ph type="body" idx="1"/>
          </p:nvPr>
        </p:nvSpPr>
        <p:spPr>
          <a:xfrm>
            <a:off x="2196878" y="4882704"/>
            <a:ext cx="9509088" cy="742279"/>
          </a:xfrm>
        </p:spPr>
        <p:txBody>
          <a:bodyPr vert="horz" lIns="91440" tIns="45720" rIns="91440" bIns="45720" rtlCol="0" anchor="ctr">
            <a:noAutofit/>
          </a:bodyPr>
          <a:lstStyle/>
          <a:p>
            <a:pPr algn="ctr"/>
            <a:r>
              <a:rPr lang="en-US" sz="4000" dirty="0"/>
              <a:t>Osmoregulation </a:t>
            </a:r>
            <a:endParaRPr lang="en-US" sz="4000" dirty="0">
              <a:solidFill>
                <a:srgbClr val="2A1A00"/>
              </a:solidFill>
            </a:endParaRPr>
          </a:p>
        </p:txBody>
      </p:sp>
    </p:spTree>
    <p:extLst>
      <p:ext uri="{BB962C8B-B14F-4D97-AF65-F5344CB8AC3E}">
        <p14:creationId xmlns:p14="http://schemas.microsoft.com/office/powerpoint/2010/main" val="41554529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2B8A3-7A1A-2049-A605-D2AB77FBFA41}"/>
              </a:ext>
            </a:extLst>
          </p:cNvPr>
          <p:cNvSpPr>
            <a:spLocks noGrp="1"/>
          </p:cNvSpPr>
          <p:nvPr>
            <p:ph type="title"/>
          </p:nvPr>
        </p:nvSpPr>
        <p:spPr>
          <a:xfrm>
            <a:off x="1251678" y="382385"/>
            <a:ext cx="10178322" cy="859393"/>
          </a:xfrm>
        </p:spPr>
        <p:txBody>
          <a:bodyPr/>
          <a:lstStyle/>
          <a:p>
            <a:r>
              <a:rPr lang="en-US" dirty="0"/>
              <a:t>Water is Gained &amp; Lost</a:t>
            </a:r>
          </a:p>
        </p:txBody>
      </p:sp>
      <p:graphicFrame>
        <p:nvGraphicFramePr>
          <p:cNvPr id="4" name="Content Placeholder 3">
            <a:extLst>
              <a:ext uri="{FF2B5EF4-FFF2-40B4-BE49-F238E27FC236}">
                <a16:creationId xmlns:a16="http://schemas.microsoft.com/office/drawing/2014/main" id="{53D1E995-5CFD-9E4D-BB0E-DADD7B76CF9B}"/>
              </a:ext>
            </a:extLst>
          </p:cNvPr>
          <p:cNvGraphicFramePr>
            <a:graphicFrameLocks noGrp="1"/>
          </p:cNvGraphicFramePr>
          <p:nvPr>
            <p:ph idx="1"/>
          </p:nvPr>
        </p:nvGraphicFramePr>
        <p:xfrm>
          <a:off x="362464" y="1241778"/>
          <a:ext cx="11467071" cy="46461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7405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AB3D6-85F4-AF42-9703-514252A46CB8}"/>
              </a:ext>
            </a:extLst>
          </p:cNvPr>
          <p:cNvSpPr>
            <a:spLocks noGrp="1"/>
          </p:cNvSpPr>
          <p:nvPr>
            <p:ph type="title"/>
          </p:nvPr>
        </p:nvSpPr>
        <p:spPr/>
        <p:txBody>
          <a:bodyPr/>
          <a:lstStyle/>
          <a:p>
            <a:r>
              <a:rPr lang="en-US" dirty="0"/>
              <a:t>Osmosis &amp; diffusion recap</a:t>
            </a:r>
          </a:p>
        </p:txBody>
      </p:sp>
      <p:pic>
        <p:nvPicPr>
          <p:cNvPr id="4098" name="Picture 2" descr="Main Difference Between Osmosis and Diffusion in Biology">
            <a:extLst>
              <a:ext uri="{FF2B5EF4-FFF2-40B4-BE49-F238E27FC236}">
                <a16:creationId xmlns:a16="http://schemas.microsoft.com/office/drawing/2014/main" id="{5D79D2CD-5654-CF40-A3A7-E35C9D54941F}"/>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248378" y="1408671"/>
            <a:ext cx="8523416" cy="47944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82173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EBD66-C75E-3944-9BA0-1810B68B6CF4}"/>
              </a:ext>
            </a:extLst>
          </p:cNvPr>
          <p:cNvSpPr>
            <a:spLocks noGrp="1"/>
          </p:cNvSpPr>
          <p:nvPr>
            <p:ph type="title"/>
          </p:nvPr>
        </p:nvSpPr>
        <p:spPr>
          <a:xfrm>
            <a:off x="1006839" y="235938"/>
            <a:ext cx="10178322" cy="1492132"/>
          </a:xfrm>
        </p:spPr>
        <p:txBody>
          <a:bodyPr/>
          <a:lstStyle/>
          <a:p>
            <a:r>
              <a:rPr lang="en-US" dirty="0"/>
              <a:t>osmosis</a:t>
            </a:r>
          </a:p>
        </p:txBody>
      </p:sp>
      <p:graphicFrame>
        <p:nvGraphicFramePr>
          <p:cNvPr id="4" name="Table 4">
            <a:extLst>
              <a:ext uri="{FF2B5EF4-FFF2-40B4-BE49-F238E27FC236}">
                <a16:creationId xmlns:a16="http://schemas.microsoft.com/office/drawing/2014/main" id="{85C37F32-23DE-F64C-A66E-733AF159F0DC}"/>
              </a:ext>
            </a:extLst>
          </p:cNvPr>
          <p:cNvGraphicFramePr>
            <a:graphicFrameLocks noGrp="1"/>
          </p:cNvGraphicFramePr>
          <p:nvPr>
            <p:ph idx="1"/>
          </p:nvPr>
        </p:nvGraphicFramePr>
        <p:xfrm>
          <a:off x="4054048" y="4823742"/>
          <a:ext cx="6399463" cy="1798320"/>
        </p:xfrm>
        <a:graphic>
          <a:graphicData uri="http://schemas.openxmlformats.org/drawingml/2006/table">
            <a:tbl>
              <a:tblPr firstRow="1" bandRow="1">
                <a:tableStyleId>{5C22544A-7EE6-4342-B048-85BDC9FD1C3A}</a:tableStyleId>
              </a:tblPr>
              <a:tblGrid>
                <a:gridCol w="2199996">
                  <a:extLst>
                    <a:ext uri="{9D8B030D-6E8A-4147-A177-3AD203B41FA5}">
                      <a16:colId xmlns:a16="http://schemas.microsoft.com/office/drawing/2014/main" val="456314102"/>
                    </a:ext>
                  </a:extLst>
                </a:gridCol>
                <a:gridCol w="2178756">
                  <a:extLst>
                    <a:ext uri="{9D8B030D-6E8A-4147-A177-3AD203B41FA5}">
                      <a16:colId xmlns:a16="http://schemas.microsoft.com/office/drawing/2014/main" val="3064130699"/>
                    </a:ext>
                  </a:extLst>
                </a:gridCol>
                <a:gridCol w="2020711">
                  <a:extLst>
                    <a:ext uri="{9D8B030D-6E8A-4147-A177-3AD203B41FA5}">
                      <a16:colId xmlns:a16="http://schemas.microsoft.com/office/drawing/2014/main" val="1421156419"/>
                    </a:ext>
                  </a:extLst>
                </a:gridCol>
              </a:tblGrid>
              <a:tr h="4233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dk1"/>
                          </a:solidFill>
                          <a:effectLst/>
                          <a:latin typeface="+mn-lt"/>
                          <a:ea typeface="+mn-ea"/>
                          <a:cs typeface="+mn-cs"/>
                        </a:rPr>
                        <a:t>when the surroundings have a </a:t>
                      </a:r>
                      <a:r>
                        <a:rPr lang="en-AU" sz="1600" b="1" kern="1200" dirty="0">
                          <a:solidFill>
                            <a:schemeClr val="bg1"/>
                          </a:solidFill>
                          <a:effectLst/>
                          <a:latin typeface="+mn-lt"/>
                          <a:ea typeface="+mn-ea"/>
                          <a:cs typeface="+mn-cs"/>
                        </a:rPr>
                        <a:t>lower </a:t>
                      </a:r>
                      <a:r>
                        <a:rPr lang="en-AU" sz="1600" b="0" kern="1200" dirty="0">
                          <a:solidFill>
                            <a:schemeClr val="dk1"/>
                          </a:solidFill>
                          <a:effectLst/>
                          <a:latin typeface="+mn-lt"/>
                          <a:ea typeface="+mn-ea"/>
                          <a:cs typeface="+mn-cs"/>
                        </a:rPr>
                        <a:t>solute concentration than the cellular environment.</a:t>
                      </a:r>
                    </a:p>
                    <a:p>
                      <a:endParaRPr lang="en-US" sz="16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tx1"/>
                          </a:solidFill>
                          <a:effectLst/>
                          <a:latin typeface="+mn-lt"/>
                          <a:ea typeface="+mn-ea"/>
                          <a:cs typeface="+mn-cs"/>
                        </a:rPr>
                        <a:t>when the surroundings are of </a:t>
                      </a:r>
                      <a:r>
                        <a:rPr lang="en-AU" sz="1600" b="1" kern="1200" dirty="0">
                          <a:solidFill>
                            <a:schemeClr val="bg1"/>
                          </a:solidFill>
                          <a:effectLst/>
                          <a:latin typeface="+mn-lt"/>
                          <a:ea typeface="+mn-ea"/>
                          <a:cs typeface="+mn-cs"/>
                        </a:rPr>
                        <a:t>equal</a:t>
                      </a:r>
                      <a:r>
                        <a:rPr lang="en-AU" sz="1600" b="0" kern="1200" dirty="0">
                          <a:solidFill>
                            <a:schemeClr val="tx1"/>
                          </a:solidFill>
                          <a:effectLst/>
                          <a:latin typeface="+mn-lt"/>
                          <a:ea typeface="+mn-ea"/>
                          <a:cs typeface="+mn-cs"/>
                        </a:rPr>
                        <a:t> concentration to the cellular contents, so that there is no net movement of water.</a:t>
                      </a:r>
                    </a:p>
                    <a:p>
                      <a:endParaRPr lang="en-US" sz="16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dk1"/>
                          </a:solidFill>
                          <a:effectLst/>
                          <a:latin typeface="+mn-lt"/>
                          <a:ea typeface="+mn-ea"/>
                          <a:cs typeface="+mn-cs"/>
                        </a:rPr>
                        <a:t>when the surroundings have a </a:t>
                      </a:r>
                      <a:r>
                        <a:rPr lang="en-AU" sz="1600" b="1" kern="1200" dirty="0">
                          <a:solidFill>
                            <a:schemeClr val="bg1"/>
                          </a:solidFill>
                          <a:effectLst/>
                          <a:latin typeface="+mn-lt"/>
                          <a:ea typeface="+mn-ea"/>
                          <a:cs typeface="+mn-cs"/>
                        </a:rPr>
                        <a:t>higher</a:t>
                      </a:r>
                      <a:r>
                        <a:rPr lang="en-AU" sz="1600" b="0" kern="1200" dirty="0">
                          <a:solidFill>
                            <a:schemeClr val="dk1"/>
                          </a:solidFill>
                          <a:effectLst/>
                          <a:latin typeface="+mn-lt"/>
                          <a:ea typeface="+mn-ea"/>
                          <a:cs typeface="+mn-cs"/>
                        </a:rPr>
                        <a:t> solute concentration than the cellular environment.</a:t>
                      </a:r>
                    </a:p>
                    <a:p>
                      <a:endParaRPr lang="en-US" sz="1600" b="0" dirty="0"/>
                    </a:p>
                  </a:txBody>
                  <a:tcPr/>
                </a:tc>
                <a:extLst>
                  <a:ext uri="{0D108BD9-81ED-4DB2-BD59-A6C34878D82A}">
                    <a16:rowId xmlns:a16="http://schemas.microsoft.com/office/drawing/2014/main" val="662280506"/>
                  </a:ext>
                </a:extLst>
              </a:tr>
            </a:tbl>
          </a:graphicData>
        </a:graphic>
      </p:graphicFrame>
      <p:pic>
        <p:nvPicPr>
          <p:cNvPr id="5122" name="Picture 2" descr="Does osmosis take place in prokaryotic cells? - Biology Stack Exchange">
            <a:extLst>
              <a:ext uri="{FF2B5EF4-FFF2-40B4-BE49-F238E27FC236}">
                <a16:creationId xmlns:a16="http://schemas.microsoft.com/office/drawing/2014/main" id="{95F6FB35-01B6-C045-ADDC-D08F57DAEB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54049" y="100161"/>
            <a:ext cx="7483195" cy="4583457"/>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a:extLst>
              <a:ext uri="{FF2B5EF4-FFF2-40B4-BE49-F238E27FC236}">
                <a16:creationId xmlns:a16="http://schemas.microsoft.com/office/drawing/2014/main" id="{2A9080D8-5EA3-9549-8112-DD9521ADA506}"/>
              </a:ext>
            </a:extLst>
          </p:cNvPr>
          <p:cNvSpPr txBox="1">
            <a:spLocks/>
          </p:cNvSpPr>
          <p:nvPr/>
        </p:nvSpPr>
        <p:spPr>
          <a:xfrm>
            <a:off x="1006839" y="940653"/>
            <a:ext cx="10178322" cy="857479"/>
          </a:xfrm>
          <a:prstGeom prst="rect">
            <a:avLst/>
          </a:prstGeom>
        </p:spPr>
        <p:txBody>
          <a:bodyPr vert="horz" lIns="91440" tIns="45720" rIns="91440" bIns="45720" rtlCol="0" anchor="t">
            <a:normAutofit fontScale="97500"/>
          </a:bodyPr>
          <a:lst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100" b="0" i="0" u="none" strike="noStrike" kern="1200" cap="all" spc="200" normalizeH="0" baseline="0" noProof="0" dirty="0">
              <a:ln>
                <a:noFill/>
              </a:ln>
              <a:solidFill>
                <a:srgbClr val="53AE6E"/>
              </a:solidFill>
              <a:effectLst/>
              <a:uLnTx/>
              <a:uFillTx/>
              <a:latin typeface="Impact" panose="020B0806030902050204"/>
              <a:ea typeface="+mj-ea"/>
              <a:cs typeface="+mj-cs"/>
            </a:endParaRPr>
          </a:p>
        </p:txBody>
      </p:sp>
    </p:spTree>
    <p:extLst>
      <p:ext uri="{BB962C8B-B14F-4D97-AF65-F5344CB8AC3E}">
        <p14:creationId xmlns:p14="http://schemas.microsoft.com/office/powerpoint/2010/main" val="25064442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5DAA2-8E67-FE4B-9EFF-0E43E9C2585E}"/>
              </a:ext>
            </a:extLst>
          </p:cNvPr>
          <p:cNvSpPr>
            <a:spLocks noGrp="1"/>
          </p:cNvSpPr>
          <p:nvPr>
            <p:ph type="title"/>
          </p:nvPr>
        </p:nvSpPr>
        <p:spPr/>
        <p:txBody>
          <a:bodyPr/>
          <a:lstStyle/>
          <a:p>
            <a:r>
              <a:rPr lang="en-US" dirty="0"/>
              <a:t>Transport</a:t>
            </a:r>
          </a:p>
        </p:txBody>
      </p:sp>
      <p:pic>
        <p:nvPicPr>
          <p:cNvPr id="4" name="Picture 2" descr="Water transport across epitheliumis secondary to solute transportï¡Active transport solute molecules increases the soluteco...">
            <a:extLst>
              <a:ext uri="{FF2B5EF4-FFF2-40B4-BE49-F238E27FC236}">
                <a16:creationId xmlns:a16="http://schemas.microsoft.com/office/drawing/2014/main" id="{55EB9D36-C32C-BB48-A318-5B30F0FB5DB8}"/>
              </a:ext>
            </a:extLst>
          </p:cNvPr>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t="18038"/>
          <a:stretch/>
        </p:blipFill>
        <p:spPr bwMode="auto">
          <a:xfrm>
            <a:off x="3248446" y="1229659"/>
            <a:ext cx="8542889" cy="524595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830D6B4A-F9FC-D246-B021-0739BA451E68}"/>
              </a:ext>
            </a:extLst>
          </p:cNvPr>
          <p:cNvSpPr txBox="1"/>
          <p:nvPr/>
        </p:nvSpPr>
        <p:spPr>
          <a:xfrm>
            <a:off x="1053970" y="2274838"/>
            <a:ext cx="2273315" cy="230832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Gill Sans MT" panose="020B0502020104020203"/>
                <a:ea typeface="+mn-ea"/>
                <a:cs typeface="+mn-cs"/>
              </a:rPr>
              <a:t>Water is transported via osmosis &amp; solute molecules are actively transported</a:t>
            </a:r>
          </a:p>
        </p:txBody>
      </p:sp>
    </p:spTree>
    <p:extLst>
      <p:ext uri="{BB962C8B-B14F-4D97-AF65-F5344CB8AC3E}">
        <p14:creationId xmlns:p14="http://schemas.microsoft.com/office/powerpoint/2010/main" val="19422968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A7D8C-39FE-2249-B070-769DD297283D}"/>
              </a:ext>
            </a:extLst>
          </p:cNvPr>
          <p:cNvSpPr>
            <a:spLocks noGrp="1"/>
          </p:cNvSpPr>
          <p:nvPr>
            <p:ph type="title"/>
          </p:nvPr>
        </p:nvSpPr>
        <p:spPr>
          <a:xfrm>
            <a:off x="3242929" y="604328"/>
            <a:ext cx="8187071" cy="4064627"/>
          </a:xfrm>
        </p:spPr>
        <p:txBody>
          <a:bodyPr/>
          <a:lstStyle/>
          <a:p>
            <a:r>
              <a:rPr lang="en-US" dirty="0"/>
              <a:t>homeostasis</a:t>
            </a:r>
          </a:p>
        </p:txBody>
      </p:sp>
      <p:sp>
        <p:nvSpPr>
          <p:cNvPr id="3" name="Text Placeholder 2">
            <a:extLst>
              <a:ext uri="{FF2B5EF4-FFF2-40B4-BE49-F238E27FC236}">
                <a16:creationId xmlns:a16="http://schemas.microsoft.com/office/drawing/2014/main" id="{D2E2421E-E093-7B45-B2F8-73E08B3EC77F}"/>
              </a:ext>
            </a:extLst>
          </p:cNvPr>
          <p:cNvSpPr>
            <a:spLocks noGrp="1"/>
          </p:cNvSpPr>
          <p:nvPr>
            <p:ph type="body" idx="1"/>
          </p:nvPr>
        </p:nvSpPr>
        <p:spPr>
          <a:xfrm>
            <a:off x="3039728" y="4863215"/>
            <a:ext cx="8949070" cy="951135"/>
          </a:xfrm>
        </p:spPr>
        <p:txBody>
          <a:bodyPr>
            <a:noAutofit/>
          </a:bodyPr>
          <a:lstStyle/>
          <a:p>
            <a:pPr algn="ctr"/>
            <a:r>
              <a:rPr lang="en-US" sz="4000" dirty="0"/>
              <a:t>Osmoregulation - adaptations in Aquatic environments</a:t>
            </a:r>
          </a:p>
        </p:txBody>
      </p:sp>
    </p:spTree>
    <p:extLst>
      <p:ext uri="{BB962C8B-B14F-4D97-AF65-F5344CB8AC3E}">
        <p14:creationId xmlns:p14="http://schemas.microsoft.com/office/powerpoint/2010/main" val="23975748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2F1FB-494A-1B46-8A8D-FD02E098D9F9}"/>
              </a:ext>
            </a:extLst>
          </p:cNvPr>
          <p:cNvSpPr>
            <a:spLocks noGrp="1"/>
          </p:cNvSpPr>
          <p:nvPr>
            <p:ph type="title"/>
          </p:nvPr>
        </p:nvSpPr>
        <p:spPr/>
        <p:txBody>
          <a:bodyPr>
            <a:normAutofit fontScale="90000"/>
          </a:bodyPr>
          <a:lstStyle/>
          <a:p>
            <a:r>
              <a:rPr lang="en-US" sz="5400" dirty="0"/>
              <a:t>two methods of osmoregulation in aquatic environments</a:t>
            </a:r>
            <a:br>
              <a:rPr lang="en-US" sz="5400" dirty="0"/>
            </a:br>
            <a:endParaRPr lang="en-US" dirty="0"/>
          </a:p>
        </p:txBody>
      </p:sp>
      <p:sp>
        <p:nvSpPr>
          <p:cNvPr id="3" name="Content Placeholder 2">
            <a:extLst>
              <a:ext uri="{FF2B5EF4-FFF2-40B4-BE49-F238E27FC236}">
                <a16:creationId xmlns:a16="http://schemas.microsoft.com/office/drawing/2014/main" id="{C500335D-DCAB-974A-91BA-11BA30B225A4}"/>
              </a:ext>
            </a:extLst>
          </p:cNvPr>
          <p:cNvSpPr>
            <a:spLocks noGrp="1"/>
          </p:cNvSpPr>
          <p:nvPr>
            <p:ph idx="1"/>
          </p:nvPr>
        </p:nvSpPr>
        <p:spPr/>
        <p:txBody>
          <a:bodyPr>
            <a:normAutofit lnSpcReduction="10000"/>
          </a:bodyPr>
          <a:lstStyle/>
          <a:p>
            <a:pPr lvl="1"/>
            <a:r>
              <a:rPr lang="en-US" sz="2400" dirty="0" err="1"/>
              <a:t>Osmoconformers</a:t>
            </a:r>
            <a:endParaRPr lang="en-US" sz="2400" dirty="0"/>
          </a:p>
          <a:p>
            <a:pPr lvl="2"/>
            <a:r>
              <a:rPr lang="en-US" sz="2400" dirty="0"/>
              <a:t>Marine animals are isosmotic with environment</a:t>
            </a:r>
          </a:p>
          <a:p>
            <a:pPr lvl="2"/>
            <a:r>
              <a:rPr lang="en-US" sz="2400" dirty="0"/>
              <a:t>They maintain an internal solute concentration similar to their environment</a:t>
            </a:r>
          </a:p>
          <a:p>
            <a:pPr lvl="2"/>
            <a:r>
              <a:rPr lang="en-US" sz="2400" dirty="0"/>
              <a:t>Do not regulate their osmolarity</a:t>
            </a:r>
          </a:p>
          <a:p>
            <a:pPr lvl="1"/>
            <a:r>
              <a:rPr lang="en-US" sz="2400" dirty="0" err="1"/>
              <a:t>Osmoregulator</a:t>
            </a:r>
            <a:endParaRPr lang="en-US" sz="2400" dirty="0"/>
          </a:p>
          <a:p>
            <a:pPr lvl="2"/>
            <a:r>
              <a:rPr lang="en-US" sz="2400" dirty="0"/>
              <a:t>Freshwater, marine that adjust internal osmotic pressure by actively controlling the salt concentrations within the body</a:t>
            </a:r>
          </a:p>
          <a:p>
            <a:endParaRPr lang="en-US" dirty="0"/>
          </a:p>
        </p:txBody>
      </p:sp>
    </p:spTree>
    <p:extLst>
      <p:ext uri="{BB962C8B-B14F-4D97-AF65-F5344CB8AC3E}">
        <p14:creationId xmlns:p14="http://schemas.microsoft.com/office/powerpoint/2010/main" val="42068997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60866-4F7D-A24C-9D40-C75CF127503F}"/>
              </a:ext>
            </a:extLst>
          </p:cNvPr>
          <p:cNvSpPr>
            <a:spLocks noGrp="1"/>
          </p:cNvSpPr>
          <p:nvPr>
            <p:ph type="title"/>
          </p:nvPr>
        </p:nvSpPr>
        <p:spPr/>
        <p:txBody>
          <a:bodyPr/>
          <a:lstStyle/>
          <a:p>
            <a:r>
              <a:rPr lang="en-US" dirty="0" err="1"/>
              <a:t>Osmoregulators</a:t>
            </a:r>
            <a:r>
              <a:rPr lang="en-US" dirty="0"/>
              <a:t> &amp; </a:t>
            </a:r>
            <a:r>
              <a:rPr lang="en-US" dirty="0" err="1"/>
              <a:t>osmoconformers</a:t>
            </a:r>
            <a:endParaRPr lang="en-US" dirty="0"/>
          </a:p>
        </p:txBody>
      </p:sp>
      <p:graphicFrame>
        <p:nvGraphicFramePr>
          <p:cNvPr id="4" name="Content Placeholder 3">
            <a:extLst>
              <a:ext uri="{FF2B5EF4-FFF2-40B4-BE49-F238E27FC236}">
                <a16:creationId xmlns:a16="http://schemas.microsoft.com/office/drawing/2014/main" id="{2B353C4C-D9DC-2744-8C68-C1291E9AE55B}"/>
              </a:ext>
            </a:extLst>
          </p:cNvPr>
          <p:cNvGraphicFramePr>
            <a:graphicFrameLocks noGrp="1"/>
          </p:cNvGraphicFramePr>
          <p:nvPr>
            <p:ph idx="1"/>
            <p:extLst/>
          </p:nvPr>
        </p:nvGraphicFramePr>
        <p:xfrm>
          <a:off x="1129258" y="2047847"/>
          <a:ext cx="10423162" cy="4442766"/>
        </p:xfrm>
        <a:graphic>
          <a:graphicData uri="http://schemas.openxmlformats.org/drawingml/2006/table">
            <a:tbl>
              <a:tblPr/>
              <a:tblGrid>
                <a:gridCol w="5211581">
                  <a:extLst>
                    <a:ext uri="{9D8B030D-6E8A-4147-A177-3AD203B41FA5}">
                      <a16:colId xmlns:a16="http://schemas.microsoft.com/office/drawing/2014/main" val="804149049"/>
                    </a:ext>
                  </a:extLst>
                </a:gridCol>
                <a:gridCol w="5211581">
                  <a:extLst>
                    <a:ext uri="{9D8B030D-6E8A-4147-A177-3AD203B41FA5}">
                      <a16:colId xmlns:a16="http://schemas.microsoft.com/office/drawing/2014/main" val="244402725"/>
                    </a:ext>
                  </a:extLst>
                </a:gridCol>
              </a:tblGrid>
              <a:tr h="379678">
                <a:tc gridSpan="2">
                  <a:txBody>
                    <a:bodyPr/>
                    <a:lstStyle/>
                    <a:p>
                      <a:pPr algn="ctr"/>
                      <a:r>
                        <a:rPr lang="en-AU" sz="2000" b="1">
                          <a:solidFill>
                            <a:srgbClr val="FFFFFF"/>
                          </a:solidFill>
                          <a:effectLst/>
                          <a:latin typeface="+mn-lt"/>
                        </a:rPr>
                        <a:t>Osmoregulators vs Osmoconformers</a:t>
                      </a:r>
                      <a:endParaRPr lang="en-AU" sz="2000" b="1">
                        <a:solidFill>
                          <a:srgbClr val="333333"/>
                        </a:solidFill>
                        <a:effectLst/>
                        <a:latin typeface="+mn-lt"/>
                      </a:endParaRPr>
                    </a:p>
                  </a:txBody>
                  <a:tcPr marL="73229" marR="73229" marT="3661" marB="14646"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324B7A"/>
                    </a:solidFill>
                  </a:tcPr>
                </a:tc>
                <a:tc hMerge="1">
                  <a:txBody>
                    <a:bodyPr/>
                    <a:lstStyle/>
                    <a:p>
                      <a:endParaRPr lang="en-US"/>
                    </a:p>
                  </a:txBody>
                  <a:tcPr/>
                </a:tc>
                <a:extLst>
                  <a:ext uri="{0D108BD9-81ED-4DB2-BD59-A6C34878D82A}">
                    <a16:rowId xmlns:a16="http://schemas.microsoft.com/office/drawing/2014/main" val="2365882131"/>
                  </a:ext>
                </a:extLst>
              </a:tr>
              <a:tr h="1454176">
                <a:tc>
                  <a:txBody>
                    <a:bodyPr/>
                    <a:lstStyle/>
                    <a:p>
                      <a:pPr algn="l"/>
                      <a:r>
                        <a:rPr lang="en-AU" sz="2000">
                          <a:effectLst/>
                          <a:latin typeface="+mn-lt"/>
                        </a:rPr>
                        <a:t>Osmoregulators are organisms that firmly regulate their body osmotic pressure by actively controlling the salt concentrations within the body irrespective of the salt concentration of external environment.</a:t>
                      </a:r>
                    </a:p>
                  </a:txBody>
                  <a:tcPr marL="109844" marR="73229" marT="3661" marB="14646"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3EBFA"/>
                    </a:solidFill>
                  </a:tcPr>
                </a:tc>
                <a:tc>
                  <a:txBody>
                    <a:bodyPr/>
                    <a:lstStyle/>
                    <a:p>
                      <a:pPr algn="l"/>
                      <a:r>
                        <a:rPr lang="en-AU" sz="2000" dirty="0" err="1">
                          <a:effectLst/>
                          <a:latin typeface="+mn-lt"/>
                        </a:rPr>
                        <a:t>Osmoconformers</a:t>
                      </a:r>
                      <a:r>
                        <a:rPr lang="en-AU" sz="2000" dirty="0">
                          <a:effectLst/>
                          <a:latin typeface="+mn-lt"/>
                        </a:rPr>
                        <a:t> are organisms that live in the marine environment and thus have the ability to maintain the internal body osmotic pressure irrelevant to that of the external environment.</a:t>
                      </a:r>
                    </a:p>
                  </a:txBody>
                  <a:tcPr marL="109844" marR="73229" marT="3661" marB="14646"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7F9FC"/>
                    </a:solidFill>
                  </a:tcPr>
                </a:tc>
                <a:extLst>
                  <a:ext uri="{0D108BD9-81ED-4DB2-BD59-A6C34878D82A}">
                    <a16:rowId xmlns:a16="http://schemas.microsoft.com/office/drawing/2014/main" val="1696288987"/>
                  </a:ext>
                </a:extLst>
              </a:tr>
              <a:tr h="379678">
                <a:tc gridSpan="2">
                  <a:txBody>
                    <a:bodyPr/>
                    <a:lstStyle/>
                    <a:p>
                      <a:pPr algn="ctr"/>
                      <a:r>
                        <a:rPr lang="en-AU" sz="2000" b="1">
                          <a:effectLst/>
                          <a:latin typeface="+mn-lt"/>
                        </a:rPr>
                        <a:t> </a:t>
                      </a:r>
                      <a:r>
                        <a:rPr lang="en-AU" sz="2000" b="1">
                          <a:solidFill>
                            <a:srgbClr val="FFFFFF"/>
                          </a:solidFill>
                          <a:effectLst/>
                          <a:latin typeface="+mn-lt"/>
                        </a:rPr>
                        <a:t>Type of Organisms</a:t>
                      </a:r>
                      <a:endParaRPr lang="en-AU" sz="2000">
                        <a:effectLst/>
                        <a:latin typeface="+mn-lt"/>
                      </a:endParaRPr>
                    </a:p>
                  </a:txBody>
                  <a:tcPr marL="73229" marR="73229" marT="3661" marB="14646"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5C739E"/>
                    </a:solidFill>
                  </a:tcPr>
                </a:tc>
                <a:tc hMerge="1">
                  <a:txBody>
                    <a:bodyPr/>
                    <a:lstStyle/>
                    <a:p>
                      <a:endParaRPr lang="en-US"/>
                    </a:p>
                  </a:txBody>
                  <a:tcPr/>
                </a:tc>
                <a:extLst>
                  <a:ext uri="{0D108BD9-81ED-4DB2-BD59-A6C34878D82A}">
                    <a16:rowId xmlns:a16="http://schemas.microsoft.com/office/drawing/2014/main" val="449030226"/>
                  </a:ext>
                </a:extLst>
              </a:tr>
              <a:tr h="737844">
                <a:tc>
                  <a:txBody>
                    <a:bodyPr/>
                    <a:lstStyle/>
                    <a:p>
                      <a:pPr algn="l"/>
                      <a:r>
                        <a:rPr lang="en-AU" sz="2000">
                          <a:effectLst/>
                          <a:latin typeface="+mn-lt"/>
                        </a:rPr>
                        <a:t>Osmoregulators include both marine fish and freshwater.</a:t>
                      </a:r>
                    </a:p>
                  </a:txBody>
                  <a:tcPr marL="109844" marR="73229" marT="3661" marB="14646"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3EBFA"/>
                    </a:solidFill>
                  </a:tcPr>
                </a:tc>
                <a:tc>
                  <a:txBody>
                    <a:bodyPr/>
                    <a:lstStyle/>
                    <a:p>
                      <a:pPr algn="l"/>
                      <a:r>
                        <a:rPr lang="en-AU" sz="2000">
                          <a:effectLst/>
                          <a:latin typeface="+mn-lt"/>
                        </a:rPr>
                        <a:t>Osmoconformers mainly include many marine invertebrates.</a:t>
                      </a:r>
                    </a:p>
                  </a:txBody>
                  <a:tcPr marL="109844" marR="73229" marT="3661" marB="14646"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7F9FC"/>
                    </a:solidFill>
                  </a:tcPr>
                </a:tc>
                <a:extLst>
                  <a:ext uri="{0D108BD9-81ED-4DB2-BD59-A6C34878D82A}">
                    <a16:rowId xmlns:a16="http://schemas.microsoft.com/office/drawing/2014/main" val="3446907653"/>
                  </a:ext>
                </a:extLst>
              </a:tr>
              <a:tr h="379678">
                <a:tc gridSpan="2">
                  <a:txBody>
                    <a:bodyPr/>
                    <a:lstStyle/>
                    <a:p>
                      <a:pPr algn="ctr"/>
                      <a:r>
                        <a:rPr lang="en-AU" sz="2000" b="1">
                          <a:solidFill>
                            <a:srgbClr val="FFFFFF"/>
                          </a:solidFill>
                          <a:effectLst/>
                          <a:latin typeface="+mn-lt"/>
                        </a:rPr>
                        <a:t> Energy Expenditure</a:t>
                      </a:r>
                      <a:endParaRPr lang="en-AU" sz="2000">
                        <a:effectLst/>
                        <a:latin typeface="+mn-lt"/>
                      </a:endParaRPr>
                    </a:p>
                  </a:txBody>
                  <a:tcPr marL="73229" marR="73229" marT="3661" marB="14646"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5C739E"/>
                    </a:solidFill>
                  </a:tcPr>
                </a:tc>
                <a:tc hMerge="1">
                  <a:txBody>
                    <a:bodyPr/>
                    <a:lstStyle/>
                    <a:p>
                      <a:endParaRPr lang="en-US"/>
                    </a:p>
                  </a:txBody>
                  <a:tcPr/>
                </a:tc>
                <a:extLst>
                  <a:ext uri="{0D108BD9-81ED-4DB2-BD59-A6C34878D82A}">
                    <a16:rowId xmlns:a16="http://schemas.microsoft.com/office/drawing/2014/main" val="3019153803"/>
                  </a:ext>
                </a:extLst>
              </a:tr>
              <a:tr h="1023581">
                <a:tc>
                  <a:txBody>
                    <a:bodyPr/>
                    <a:lstStyle/>
                    <a:p>
                      <a:pPr algn="l"/>
                      <a:r>
                        <a:rPr lang="en-AU" sz="2000">
                          <a:effectLst/>
                          <a:latin typeface="+mn-lt"/>
                        </a:rPr>
                        <a:t>Osmoregulators use a high amount of energy than osmoconformers.</a:t>
                      </a:r>
                    </a:p>
                  </a:txBody>
                  <a:tcPr marL="109844" marR="73229" marT="3661" marB="14646"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3EBFA"/>
                    </a:solidFill>
                  </a:tcPr>
                </a:tc>
                <a:tc>
                  <a:txBody>
                    <a:bodyPr/>
                    <a:lstStyle/>
                    <a:p>
                      <a:pPr algn="l"/>
                      <a:r>
                        <a:rPr lang="en-AU" sz="2000" dirty="0" err="1">
                          <a:effectLst/>
                          <a:latin typeface="+mn-lt"/>
                        </a:rPr>
                        <a:t>Osmoconformers</a:t>
                      </a:r>
                      <a:r>
                        <a:rPr lang="en-AU" sz="2000" dirty="0">
                          <a:effectLst/>
                          <a:latin typeface="+mn-lt"/>
                        </a:rPr>
                        <a:t> use a low amount of energy when compared to </a:t>
                      </a:r>
                      <a:r>
                        <a:rPr lang="en-AU" sz="2000" dirty="0" err="1">
                          <a:effectLst/>
                          <a:latin typeface="+mn-lt"/>
                        </a:rPr>
                        <a:t>osmoregulators</a:t>
                      </a:r>
                      <a:r>
                        <a:rPr lang="en-AU" sz="2000" dirty="0">
                          <a:effectLst/>
                          <a:latin typeface="+mn-lt"/>
                        </a:rPr>
                        <a:t>.</a:t>
                      </a:r>
                    </a:p>
                  </a:txBody>
                  <a:tcPr marL="109844" marR="73229" marT="3661" marB="14646"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7F9FC"/>
                    </a:solidFill>
                  </a:tcPr>
                </a:tc>
                <a:extLst>
                  <a:ext uri="{0D108BD9-81ED-4DB2-BD59-A6C34878D82A}">
                    <a16:rowId xmlns:a16="http://schemas.microsoft.com/office/drawing/2014/main" val="3121146039"/>
                  </a:ext>
                </a:extLst>
              </a:tr>
            </a:tbl>
          </a:graphicData>
        </a:graphic>
      </p:graphicFrame>
      <p:sp>
        <p:nvSpPr>
          <p:cNvPr id="5" name="Rectangle 1">
            <a:extLst>
              <a:ext uri="{FF2B5EF4-FFF2-40B4-BE49-F238E27FC236}">
                <a16:creationId xmlns:a16="http://schemas.microsoft.com/office/drawing/2014/main" id="{D4DB792D-46CC-504B-B403-DD29FB4A80DA}"/>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rPr>
              <a:t/>
            </a:r>
            <a:br>
              <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560511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BA2567A8-2A14-104E-861F-268CDBD606BA}"/>
              </a:ext>
            </a:extLst>
          </p:cNvPr>
          <p:cNvGraphicFramePr>
            <a:graphicFrameLocks noGrp="1"/>
          </p:cNvGraphicFramePr>
          <p:nvPr>
            <p:extLst/>
          </p:nvPr>
        </p:nvGraphicFramePr>
        <p:xfrm>
          <a:off x="1616148" y="1849395"/>
          <a:ext cx="9681946" cy="2286669"/>
        </p:xfrm>
        <a:graphic>
          <a:graphicData uri="http://schemas.openxmlformats.org/drawingml/2006/table">
            <a:tbl>
              <a:tblPr firstRow="1" bandRow="1">
                <a:tableStyleId>{5C22544A-7EE6-4342-B048-85BDC9FD1C3A}</a:tableStyleId>
              </a:tblPr>
              <a:tblGrid>
                <a:gridCol w="1584318">
                  <a:extLst>
                    <a:ext uri="{9D8B030D-6E8A-4147-A177-3AD203B41FA5}">
                      <a16:colId xmlns:a16="http://schemas.microsoft.com/office/drawing/2014/main" val="20000"/>
                    </a:ext>
                  </a:extLst>
                </a:gridCol>
                <a:gridCol w="4048814">
                  <a:extLst>
                    <a:ext uri="{9D8B030D-6E8A-4147-A177-3AD203B41FA5}">
                      <a16:colId xmlns:a16="http://schemas.microsoft.com/office/drawing/2014/main" val="20001"/>
                    </a:ext>
                  </a:extLst>
                </a:gridCol>
                <a:gridCol w="4048814">
                  <a:extLst>
                    <a:ext uri="{9D8B030D-6E8A-4147-A177-3AD203B41FA5}">
                      <a16:colId xmlns:a16="http://schemas.microsoft.com/office/drawing/2014/main" val="20002"/>
                    </a:ext>
                  </a:extLst>
                </a:gridCol>
              </a:tblGrid>
              <a:tr h="576342">
                <a:tc>
                  <a:txBody>
                    <a:bodyPr/>
                    <a:lstStyle/>
                    <a:p>
                      <a:r>
                        <a:rPr lang="en-AU" sz="2000" dirty="0"/>
                        <a:t>Factor</a:t>
                      </a:r>
                    </a:p>
                  </a:txBody>
                  <a:tcPr marT="45698" marB="45698"/>
                </a:tc>
                <a:tc>
                  <a:txBody>
                    <a:bodyPr/>
                    <a:lstStyle/>
                    <a:p>
                      <a:r>
                        <a:rPr lang="en-AU" sz="2000" dirty="0"/>
                        <a:t>Marine bony fish</a:t>
                      </a:r>
                    </a:p>
                  </a:txBody>
                  <a:tcPr marT="45698" marB="45698"/>
                </a:tc>
                <a:tc>
                  <a:txBody>
                    <a:bodyPr/>
                    <a:lstStyle/>
                    <a:p>
                      <a:r>
                        <a:rPr lang="en-AU" sz="2000" dirty="0"/>
                        <a:t>Freshwater bony fish</a:t>
                      </a:r>
                    </a:p>
                  </a:txBody>
                  <a:tcPr marT="45698" marB="45698"/>
                </a:tc>
                <a:extLst>
                  <a:ext uri="{0D108BD9-81ED-4DB2-BD59-A6C34878D82A}">
                    <a16:rowId xmlns:a16="http://schemas.microsoft.com/office/drawing/2014/main" val="10000"/>
                  </a:ext>
                </a:extLst>
              </a:tr>
              <a:tr h="1710327">
                <a:tc>
                  <a:txBody>
                    <a:bodyPr/>
                    <a:lstStyle/>
                    <a:p>
                      <a:r>
                        <a:rPr lang="en-AU" sz="2000" dirty="0"/>
                        <a:t>Problems</a:t>
                      </a:r>
                    </a:p>
                  </a:txBody>
                  <a:tcPr marT="45698" marB="45698"/>
                </a:tc>
                <a:tc>
                  <a:txBody>
                    <a:bodyPr/>
                    <a:lstStyle/>
                    <a:p>
                      <a:r>
                        <a:rPr lang="en-GB" sz="2000" b="0" i="0" u="none" strike="noStrike" kern="1200" baseline="0" dirty="0">
                          <a:solidFill>
                            <a:schemeClr val="dk1"/>
                          </a:solidFill>
                          <a:latin typeface="+mn-lt"/>
                          <a:ea typeface="+mn-ea"/>
                          <a:cs typeface="+mn-cs"/>
                        </a:rPr>
                        <a:t>Loses too much water via osmosis across skin. Gains too many salts via drinking seawater </a:t>
                      </a:r>
                      <a:r>
                        <a:rPr lang="en-AU" sz="2000" b="0" i="0" u="none" strike="noStrike" kern="1200" baseline="0" dirty="0">
                          <a:solidFill>
                            <a:schemeClr val="dk1"/>
                          </a:solidFill>
                          <a:latin typeface="+mn-lt"/>
                          <a:ea typeface="+mn-ea"/>
                          <a:cs typeface="+mn-cs"/>
                        </a:rPr>
                        <a:t>and eating food.</a:t>
                      </a:r>
                      <a:endParaRPr lang="en-AU" sz="2000" dirty="0"/>
                    </a:p>
                  </a:txBody>
                  <a:tcPr marT="45698" marB="45698"/>
                </a:tc>
                <a:tc>
                  <a:txBody>
                    <a:bodyPr/>
                    <a:lstStyle/>
                    <a:p>
                      <a:r>
                        <a:rPr lang="en-GB" sz="2000" b="0" i="0" u="none" strike="noStrike" kern="1200" baseline="0" dirty="0">
                          <a:solidFill>
                            <a:schemeClr val="dk1"/>
                          </a:solidFill>
                          <a:latin typeface="+mn-lt"/>
                          <a:ea typeface="+mn-ea"/>
                          <a:cs typeface="+mn-cs"/>
                        </a:rPr>
                        <a:t>Gains too much water via osmosis across skin and when eating food containing water. Loses too many salts via diffusion and </a:t>
                      </a:r>
                      <a:r>
                        <a:rPr lang="en-AU" sz="2000" b="0" i="0" u="none" strike="noStrike" kern="1200" baseline="0" dirty="0">
                          <a:solidFill>
                            <a:schemeClr val="dk1"/>
                          </a:solidFill>
                          <a:latin typeface="+mn-lt"/>
                          <a:ea typeface="+mn-ea"/>
                          <a:cs typeface="+mn-cs"/>
                        </a:rPr>
                        <a:t>in urine.</a:t>
                      </a:r>
                      <a:endParaRPr lang="en-AU" sz="2000" dirty="0"/>
                    </a:p>
                  </a:txBody>
                  <a:tcPr marT="45698" marB="45698"/>
                </a:tc>
                <a:extLst>
                  <a:ext uri="{0D108BD9-81ED-4DB2-BD59-A6C34878D82A}">
                    <a16:rowId xmlns:a16="http://schemas.microsoft.com/office/drawing/2014/main" val="10001"/>
                  </a:ext>
                </a:extLst>
              </a:tr>
            </a:tbl>
          </a:graphicData>
        </a:graphic>
      </p:graphicFrame>
      <p:sp>
        <p:nvSpPr>
          <p:cNvPr id="8" name="Title 1">
            <a:extLst>
              <a:ext uri="{FF2B5EF4-FFF2-40B4-BE49-F238E27FC236}">
                <a16:creationId xmlns:a16="http://schemas.microsoft.com/office/drawing/2014/main" id="{A54778E8-01BF-C343-AF89-23B9FEF7F9E1}"/>
              </a:ext>
            </a:extLst>
          </p:cNvPr>
          <p:cNvSpPr>
            <a:spLocks noGrp="1"/>
          </p:cNvSpPr>
          <p:nvPr>
            <p:ph type="title"/>
          </p:nvPr>
        </p:nvSpPr>
        <p:spPr>
          <a:xfrm>
            <a:off x="1012876" y="357264"/>
            <a:ext cx="12605951" cy="1492132"/>
          </a:xfrm>
        </p:spPr>
        <p:txBody>
          <a:bodyPr>
            <a:normAutofit/>
          </a:bodyPr>
          <a:lstStyle/>
          <a:p>
            <a:r>
              <a:rPr lang="en-US" sz="4500" dirty="0"/>
              <a:t>Adaptations of fish (</a:t>
            </a:r>
            <a:r>
              <a:rPr lang="en-US" sz="4500" dirty="0" err="1"/>
              <a:t>osmoregulators</a:t>
            </a:r>
            <a:r>
              <a:rPr lang="en-US" sz="4500" dirty="0"/>
              <a:t>)</a:t>
            </a:r>
          </a:p>
        </p:txBody>
      </p:sp>
    </p:spTree>
    <p:extLst>
      <p:ext uri="{BB962C8B-B14F-4D97-AF65-F5344CB8AC3E}">
        <p14:creationId xmlns:p14="http://schemas.microsoft.com/office/powerpoint/2010/main" val="34178555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57E39-0109-3145-8130-4573B58A3C2E}"/>
              </a:ext>
            </a:extLst>
          </p:cNvPr>
          <p:cNvSpPr>
            <a:spLocks noGrp="1"/>
          </p:cNvSpPr>
          <p:nvPr>
            <p:ph type="title"/>
          </p:nvPr>
        </p:nvSpPr>
        <p:spPr/>
        <p:txBody>
          <a:bodyPr/>
          <a:lstStyle/>
          <a:p>
            <a:r>
              <a:rPr lang="en-US" dirty="0">
                <a:solidFill>
                  <a:schemeClr val="tx1"/>
                </a:solidFill>
              </a:rPr>
              <a:t>Marine &amp; freshwater fish</a:t>
            </a:r>
            <a:br>
              <a:rPr lang="en-US" dirty="0">
                <a:solidFill>
                  <a:schemeClr val="tx1"/>
                </a:solidFill>
              </a:rPr>
            </a:br>
            <a:r>
              <a:rPr lang="en-US" dirty="0">
                <a:solidFill>
                  <a:schemeClr val="tx1"/>
                </a:solidFill>
              </a:rPr>
              <a:t> </a:t>
            </a:r>
          </a:p>
        </p:txBody>
      </p:sp>
      <p:sp>
        <p:nvSpPr>
          <p:cNvPr id="3" name="Content Placeholder 2">
            <a:extLst>
              <a:ext uri="{FF2B5EF4-FFF2-40B4-BE49-F238E27FC236}">
                <a16:creationId xmlns:a16="http://schemas.microsoft.com/office/drawing/2014/main" id="{21ED5D70-054B-FE4A-AE5F-8D5EA0FD0773}"/>
              </a:ext>
            </a:extLst>
          </p:cNvPr>
          <p:cNvSpPr>
            <a:spLocks noGrp="1"/>
          </p:cNvSpPr>
          <p:nvPr>
            <p:ph idx="1"/>
          </p:nvPr>
        </p:nvSpPr>
        <p:spPr>
          <a:xfrm>
            <a:off x="1251678" y="1389893"/>
            <a:ext cx="10178322" cy="3593591"/>
          </a:xfrm>
        </p:spPr>
        <p:txBody>
          <a:bodyPr>
            <a:normAutofit/>
          </a:bodyPr>
          <a:lstStyle/>
          <a:p>
            <a:r>
              <a:rPr lang="en-US" sz="2400" dirty="0"/>
              <a:t>Draw how Marine &amp; Freshwater fish maintain water &amp; salt balance</a:t>
            </a:r>
          </a:p>
          <a:p>
            <a:r>
              <a:rPr lang="en-US" sz="2400" dirty="0">
                <a:hlinkClick r:id="rId3"/>
              </a:rPr>
              <a:t>https://www.youtube.com/watch?v=Dtsen_YNwVk&amp;list=PLsMs3sjjy-pCcR8l3ohnIUhIiCwEjQB6K&amp;index=43</a:t>
            </a:r>
            <a:r>
              <a:rPr lang="en-US" sz="2400" dirty="0"/>
              <a:t> </a:t>
            </a:r>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80479" y="2966320"/>
            <a:ext cx="5431042" cy="3761476"/>
          </a:xfrm>
          <a:prstGeom prst="rect">
            <a:avLst/>
          </a:prstGeom>
        </p:spPr>
      </p:pic>
    </p:spTree>
    <p:extLst>
      <p:ext uri="{BB962C8B-B14F-4D97-AF65-F5344CB8AC3E}">
        <p14:creationId xmlns:p14="http://schemas.microsoft.com/office/powerpoint/2010/main" val="4578542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BA2567A8-2A14-104E-861F-268CDBD606BA}"/>
              </a:ext>
            </a:extLst>
          </p:cNvPr>
          <p:cNvGraphicFramePr>
            <a:graphicFrameLocks noGrp="1"/>
          </p:cNvGraphicFramePr>
          <p:nvPr>
            <p:extLst/>
          </p:nvPr>
        </p:nvGraphicFramePr>
        <p:xfrm>
          <a:off x="617458" y="1266885"/>
          <a:ext cx="10957083" cy="5233851"/>
        </p:xfrm>
        <a:graphic>
          <a:graphicData uri="http://schemas.openxmlformats.org/drawingml/2006/table">
            <a:tbl>
              <a:tblPr firstRow="1" bandRow="1">
                <a:tableStyleId>{5C22544A-7EE6-4342-B048-85BDC9FD1C3A}</a:tableStyleId>
              </a:tblPr>
              <a:tblGrid>
                <a:gridCol w="1792977">
                  <a:extLst>
                    <a:ext uri="{9D8B030D-6E8A-4147-A177-3AD203B41FA5}">
                      <a16:colId xmlns:a16="http://schemas.microsoft.com/office/drawing/2014/main" val="20000"/>
                    </a:ext>
                  </a:extLst>
                </a:gridCol>
                <a:gridCol w="4582053">
                  <a:extLst>
                    <a:ext uri="{9D8B030D-6E8A-4147-A177-3AD203B41FA5}">
                      <a16:colId xmlns:a16="http://schemas.microsoft.com/office/drawing/2014/main" val="20001"/>
                    </a:ext>
                  </a:extLst>
                </a:gridCol>
                <a:gridCol w="4582053">
                  <a:extLst>
                    <a:ext uri="{9D8B030D-6E8A-4147-A177-3AD203B41FA5}">
                      <a16:colId xmlns:a16="http://schemas.microsoft.com/office/drawing/2014/main" val="20002"/>
                    </a:ext>
                  </a:extLst>
                </a:gridCol>
              </a:tblGrid>
              <a:tr h="441642">
                <a:tc>
                  <a:txBody>
                    <a:bodyPr/>
                    <a:lstStyle/>
                    <a:p>
                      <a:r>
                        <a:rPr lang="en-AU" sz="2000" dirty="0"/>
                        <a:t>Factor</a:t>
                      </a:r>
                    </a:p>
                  </a:txBody>
                  <a:tcPr marT="45698" marB="45698"/>
                </a:tc>
                <a:tc>
                  <a:txBody>
                    <a:bodyPr/>
                    <a:lstStyle/>
                    <a:p>
                      <a:r>
                        <a:rPr lang="en-AU" sz="2000" dirty="0"/>
                        <a:t>Marine bony fish</a:t>
                      </a:r>
                    </a:p>
                  </a:txBody>
                  <a:tcPr marT="45698" marB="45698"/>
                </a:tc>
                <a:tc>
                  <a:txBody>
                    <a:bodyPr/>
                    <a:lstStyle/>
                    <a:p>
                      <a:r>
                        <a:rPr lang="en-AU" sz="2000" dirty="0"/>
                        <a:t>Freshwater bony fish</a:t>
                      </a:r>
                    </a:p>
                  </a:txBody>
                  <a:tcPr marT="45698" marB="45698"/>
                </a:tc>
                <a:extLst>
                  <a:ext uri="{0D108BD9-81ED-4DB2-BD59-A6C34878D82A}">
                    <a16:rowId xmlns:a16="http://schemas.microsoft.com/office/drawing/2014/main" val="10000"/>
                  </a:ext>
                </a:extLst>
              </a:tr>
              <a:tr h="1271018">
                <a:tc>
                  <a:txBody>
                    <a:bodyPr/>
                    <a:lstStyle/>
                    <a:p>
                      <a:r>
                        <a:rPr lang="en-AU" sz="2000" dirty="0"/>
                        <a:t>Problems</a:t>
                      </a:r>
                    </a:p>
                  </a:txBody>
                  <a:tcPr marT="45698" marB="45698"/>
                </a:tc>
                <a:tc>
                  <a:txBody>
                    <a:bodyPr/>
                    <a:lstStyle/>
                    <a:p>
                      <a:r>
                        <a:rPr lang="en-GB" sz="2000" b="0" i="0" u="none" strike="noStrike" kern="1200" baseline="0" dirty="0">
                          <a:solidFill>
                            <a:schemeClr val="dk1"/>
                          </a:solidFill>
                          <a:latin typeface="+mn-lt"/>
                          <a:ea typeface="+mn-ea"/>
                          <a:cs typeface="+mn-cs"/>
                        </a:rPr>
                        <a:t>Loses too much water via osmosis across skin. Gains too many salts via drinking seawater </a:t>
                      </a:r>
                      <a:r>
                        <a:rPr lang="en-AU" sz="2000" b="0" i="0" u="none" strike="noStrike" kern="1200" baseline="0" dirty="0">
                          <a:solidFill>
                            <a:schemeClr val="dk1"/>
                          </a:solidFill>
                          <a:latin typeface="+mn-lt"/>
                          <a:ea typeface="+mn-ea"/>
                          <a:cs typeface="+mn-cs"/>
                        </a:rPr>
                        <a:t>and eating food.</a:t>
                      </a:r>
                      <a:endParaRPr lang="en-AU" sz="2000" dirty="0"/>
                    </a:p>
                  </a:txBody>
                  <a:tcPr marT="45698" marB="45698"/>
                </a:tc>
                <a:tc>
                  <a:txBody>
                    <a:bodyPr/>
                    <a:lstStyle/>
                    <a:p>
                      <a:r>
                        <a:rPr lang="en-GB" sz="2000" b="0" i="0" u="none" strike="noStrike" kern="1200" baseline="0" dirty="0">
                          <a:solidFill>
                            <a:schemeClr val="dk1"/>
                          </a:solidFill>
                          <a:latin typeface="+mn-lt"/>
                          <a:ea typeface="+mn-ea"/>
                          <a:cs typeface="+mn-cs"/>
                        </a:rPr>
                        <a:t>Gains too much water via osmosis across skin and when eating food containing water. Loses too many salts via diffusion and </a:t>
                      </a:r>
                      <a:r>
                        <a:rPr lang="en-AU" sz="2000" b="0" i="0" u="none" strike="noStrike" kern="1200" baseline="0" dirty="0">
                          <a:solidFill>
                            <a:schemeClr val="dk1"/>
                          </a:solidFill>
                          <a:latin typeface="+mn-lt"/>
                          <a:ea typeface="+mn-ea"/>
                          <a:cs typeface="+mn-cs"/>
                        </a:rPr>
                        <a:t>in urine.</a:t>
                      </a:r>
                      <a:endParaRPr lang="en-AU" sz="2000" dirty="0"/>
                    </a:p>
                  </a:txBody>
                  <a:tcPr marT="45698" marB="45698"/>
                </a:tc>
                <a:extLst>
                  <a:ext uri="{0D108BD9-81ED-4DB2-BD59-A6C34878D82A}">
                    <a16:rowId xmlns:a16="http://schemas.microsoft.com/office/drawing/2014/main" val="10001"/>
                  </a:ext>
                </a:extLst>
              </a:tr>
              <a:tr h="1852080">
                <a:tc>
                  <a:txBody>
                    <a:bodyPr/>
                    <a:lstStyle/>
                    <a:p>
                      <a:r>
                        <a:rPr lang="en-AU" sz="2000" dirty="0"/>
                        <a:t>Adaptations for water balance</a:t>
                      </a:r>
                    </a:p>
                  </a:txBody>
                  <a:tcPr marT="45698" marB="45698"/>
                </a:tc>
                <a:tc>
                  <a:txBody>
                    <a:bodyPr/>
                    <a:lstStyle/>
                    <a:p>
                      <a:pPr marL="176213" indent="-176213"/>
                      <a:r>
                        <a:rPr lang="en-GB" sz="2000" b="0" i="0" u="none" strike="noStrike" kern="1200" baseline="0" dirty="0">
                          <a:solidFill>
                            <a:schemeClr val="dk1"/>
                          </a:solidFill>
                          <a:latin typeface="+mn-lt"/>
                          <a:ea typeface="+mn-ea"/>
                          <a:cs typeface="+mn-cs"/>
                        </a:rPr>
                        <a:t>1	Constantly drinking sea water.</a:t>
                      </a:r>
                    </a:p>
                    <a:p>
                      <a:pPr marL="176213" indent="-176213"/>
                      <a:r>
                        <a:rPr lang="en-GB" sz="2000" b="0" i="0" u="none" strike="noStrike" kern="1200" baseline="0" dirty="0">
                          <a:solidFill>
                            <a:schemeClr val="dk1"/>
                          </a:solidFill>
                          <a:latin typeface="+mn-lt"/>
                          <a:ea typeface="+mn-ea"/>
                          <a:cs typeface="+mn-cs"/>
                        </a:rPr>
                        <a:t>2	Eating food containing water</a:t>
                      </a:r>
                    </a:p>
                    <a:p>
                      <a:pPr marL="176213" indent="-176213"/>
                      <a:r>
                        <a:rPr lang="en-GB" sz="2000" b="0" i="0" u="none" strike="noStrike" kern="1200" baseline="0" dirty="0">
                          <a:solidFill>
                            <a:schemeClr val="dk1"/>
                          </a:solidFill>
                          <a:latin typeface="+mn-lt"/>
                          <a:ea typeface="+mn-ea"/>
                          <a:cs typeface="+mn-cs"/>
                        </a:rPr>
                        <a:t>3	High level of reabsorption in kidneys</a:t>
                      </a:r>
                    </a:p>
                    <a:p>
                      <a:pPr marL="176213" indent="-176213"/>
                      <a:r>
                        <a:rPr lang="en-GB" sz="2000" b="0" i="0" u="none" strike="noStrike" kern="1200" baseline="0" dirty="0">
                          <a:solidFill>
                            <a:schemeClr val="dk1"/>
                          </a:solidFill>
                          <a:latin typeface="+mn-lt"/>
                          <a:ea typeface="+mn-ea"/>
                          <a:cs typeface="+mn-cs"/>
                        </a:rPr>
                        <a:t>4	Excretes a low volume of highly </a:t>
                      </a:r>
                      <a:r>
                        <a:rPr lang="en-AU" sz="2000" b="0" i="0" u="none" strike="noStrike" kern="1200" baseline="0" dirty="0">
                          <a:solidFill>
                            <a:schemeClr val="dk1"/>
                          </a:solidFill>
                          <a:latin typeface="+mn-lt"/>
                          <a:ea typeface="+mn-ea"/>
                          <a:cs typeface="+mn-cs"/>
                        </a:rPr>
                        <a:t>concentrated urine</a:t>
                      </a:r>
                      <a:endParaRPr lang="en-AU" sz="2000" dirty="0"/>
                    </a:p>
                  </a:txBody>
                  <a:tcPr marT="45698" marB="45698"/>
                </a:tc>
                <a:tc>
                  <a:txBody>
                    <a:bodyPr/>
                    <a:lstStyle/>
                    <a:p>
                      <a:pPr marL="176213" indent="-176213"/>
                      <a:r>
                        <a:rPr lang="en-GB" sz="2000" b="0" i="0" u="none" strike="noStrike" kern="1200" baseline="0" dirty="0">
                          <a:solidFill>
                            <a:schemeClr val="dk1"/>
                          </a:solidFill>
                          <a:latin typeface="+mn-lt"/>
                          <a:ea typeface="+mn-ea"/>
                          <a:cs typeface="+mn-cs"/>
                        </a:rPr>
                        <a:t>1	Does not drink water. (Fish swim with mouth open so water passes by their gills for gas exchange, but they do not swallow.</a:t>
                      </a:r>
                      <a:r>
                        <a:rPr lang="en-AU" sz="2000" b="0" i="0" u="none" strike="noStrike" kern="1200" baseline="0" dirty="0">
                          <a:solidFill>
                            <a:schemeClr val="dk1"/>
                          </a:solidFill>
                          <a:latin typeface="+mn-lt"/>
                          <a:ea typeface="+mn-ea"/>
                          <a:cs typeface="+mn-cs"/>
                        </a:rPr>
                        <a:t>)</a:t>
                      </a:r>
                    </a:p>
                    <a:p>
                      <a:pPr marL="176213" indent="-176213"/>
                      <a:r>
                        <a:rPr lang="en-GB" sz="2000" b="0" i="0" u="none" strike="noStrike" kern="1200" baseline="0" dirty="0">
                          <a:solidFill>
                            <a:schemeClr val="dk1"/>
                          </a:solidFill>
                          <a:latin typeface="+mn-lt"/>
                          <a:ea typeface="+mn-ea"/>
                          <a:cs typeface="+mn-cs"/>
                        </a:rPr>
                        <a:t>2	Low level of reabsorption in kidneys</a:t>
                      </a:r>
                    </a:p>
                    <a:p>
                      <a:pPr marL="176213" indent="-176213"/>
                      <a:r>
                        <a:rPr lang="en-GB" sz="2000" b="0" i="0" u="none" strike="noStrike" kern="1200" baseline="0" dirty="0">
                          <a:solidFill>
                            <a:schemeClr val="dk1"/>
                          </a:solidFill>
                          <a:latin typeface="+mn-lt"/>
                          <a:ea typeface="+mn-ea"/>
                          <a:cs typeface="+mn-cs"/>
                        </a:rPr>
                        <a:t>3	Excrete high volumes of dilute urine</a:t>
                      </a:r>
                      <a:endParaRPr lang="en-AU" sz="2000" dirty="0"/>
                    </a:p>
                  </a:txBody>
                  <a:tcPr marT="45698" marB="45698"/>
                </a:tc>
                <a:extLst>
                  <a:ext uri="{0D108BD9-81ED-4DB2-BD59-A6C34878D82A}">
                    <a16:rowId xmlns:a16="http://schemas.microsoft.com/office/drawing/2014/main" val="10002"/>
                  </a:ext>
                </a:extLst>
              </a:tr>
              <a:tr h="1561417">
                <a:tc>
                  <a:txBody>
                    <a:bodyPr/>
                    <a:lstStyle/>
                    <a:p>
                      <a:r>
                        <a:rPr lang="en-AU" sz="2000" dirty="0"/>
                        <a:t>Adaptations for salt balance</a:t>
                      </a:r>
                    </a:p>
                  </a:txBody>
                  <a:tcPr marT="45698" marB="45698"/>
                </a:tc>
                <a:tc>
                  <a:txBody>
                    <a:bodyPr/>
                    <a:lstStyle/>
                    <a:p>
                      <a:pPr marL="176213" indent="-176213"/>
                      <a:r>
                        <a:rPr lang="en-GB" sz="2000" b="0" i="0" u="none" strike="noStrike" kern="1200" baseline="0" dirty="0">
                          <a:solidFill>
                            <a:schemeClr val="dk1"/>
                          </a:solidFill>
                          <a:latin typeface="+mn-lt"/>
                          <a:ea typeface="+mn-ea"/>
                          <a:cs typeface="+mn-cs"/>
                        </a:rPr>
                        <a:t>1	Excretes highly concentrated urine, ridding the body of excess salts</a:t>
                      </a:r>
                    </a:p>
                    <a:p>
                      <a:pPr marL="176213" indent="-176213"/>
                      <a:r>
                        <a:rPr lang="en-GB" sz="2000" b="0" i="0" u="none" strike="noStrike" kern="1200" baseline="0" dirty="0">
                          <a:solidFill>
                            <a:schemeClr val="dk1"/>
                          </a:solidFill>
                          <a:latin typeface="+mn-lt"/>
                          <a:ea typeface="+mn-ea"/>
                          <a:cs typeface="+mn-cs"/>
                        </a:rPr>
                        <a:t>2	Active transport of salts from salt-secreting cells in gills to the seawater</a:t>
                      </a:r>
                      <a:endParaRPr lang="en-AU" sz="2000" dirty="0"/>
                    </a:p>
                  </a:txBody>
                  <a:tcPr marT="45698" marB="45698"/>
                </a:tc>
                <a:tc>
                  <a:txBody>
                    <a:bodyPr/>
                    <a:lstStyle/>
                    <a:p>
                      <a:pPr marL="176213" indent="-176213"/>
                      <a:r>
                        <a:rPr lang="en-GB" sz="2000" b="0" i="0" u="none" strike="noStrike" kern="1200" baseline="0" dirty="0">
                          <a:solidFill>
                            <a:schemeClr val="dk1"/>
                          </a:solidFill>
                          <a:latin typeface="+mn-lt"/>
                          <a:ea typeface="+mn-ea"/>
                          <a:cs typeface="+mn-cs"/>
                        </a:rPr>
                        <a:t>1	Gain salts when eating food</a:t>
                      </a:r>
                    </a:p>
                    <a:p>
                      <a:pPr marL="176213" indent="-176213"/>
                      <a:r>
                        <a:rPr lang="en-GB" sz="2000" b="0" i="0" u="none" strike="noStrike" kern="1200" baseline="0" dirty="0">
                          <a:solidFill>
                            <a:schemeClr val="dk1"/>
                          </a:solidFill>
                          <a:latin typeface="+mn-lt"/>
                          <a:ea typeface="+mn-ea"/>
                          <a:cs typeface="+mn-cs"/>
                        </a:rPr>
                        <a:t>2	Active uptake of salts from seawater across g</a:t>
                      </a:r>
                      <a:r>
                        <a:rPr lang="en-AU" sz="2000" b="0" i="0" u="none" strike="noStrike" kern="1200" baseline="0" dirty="0">
                          <a:solidFill>
                            <a:schemeClr val="dk1"/>
                          </a:solidFill>
                          <a:latin typeface="+mn-lt"/>
                          <a:ea typeface="+mn-ea"/>
                          <a:cs typeface="+mn-cs"/>
                        </a:rPr>
                        <a:t>ills</a:t>
                      </a:r>
                      <a:endParaRPr lang="en-AU" sz="2000" dirty="0"/>
                    </a:p>
                  </a:txBody>
                  <a:tcPr marT="45698" marB="45698"/>
                </a:tc>
                <a:extLst>
                  <a:ext uri="{0D108BD9-81ED-4DB2-BD59-A6C34878D82A}">
                    <a16:rowId xmlns:a16="http://schemas.microsoft.com/office/drawing/2014/main" val="10003"/>
                  </a:ext>
                </a:extLst>
              </a:tr>
            </a:tbl>
          </a:graphicData>
        </a:graphic>
      </p:graphicFrame>
      <p:sp>
        <p:nvSpPr>
          <p:cNvPr id="8" name="Title 1">
            <a:extLst>
              <a:ext uri="{FF2B5EF4-FFF2-40B4-BE49-F238E27FC236}">
                <a16:creationId xmlns:a16="http://schemas.microsoft.com/office/drawing/2014/main" id="{A54778E8-01BF-C343-AF89-23B9FEF7F9E1}"/>
              </a:ext>
            </a:extLst>
          </p:cNvPr>
          <p:cNvSpPr>
            <a:spLocks noGrp="1"/>
          </p:cNvSpPr>
          <p:nvPr>
            <p:ph type="title"/>
          </p:nvPr>
        </p:nvSpPr>
        <p:spPr>
          <a:xfrm>
            <a:off x="1012876" y="357264"/>
            <a:ext cx="12605951" cy="1492132"/>
          </a:xfrm>
        </p:spPr>
        <p:txBody>
          <a:bodyPr>
            <a:normAutofit/>
          </a:bodyPr>
          <a:lstStyle/>
          <a:p>
            <a:r>
              <a:rPr lang="en-US" sz="4500" dirty="0"/>
              <a:t>Adaptations of fish (</a:t>
            </a:r>
            <a:r>
              <a:rPr lang="en-US" sz="4500" dirty="0" err="1"/>
              <a:t>osmoregulators</a:t>
            </a:r>
            <a:r>
              <a:rPr lang="en-US" sz="4500" dirty="0"/>
              <a:t>)</a:t>
            </a:r>
          </a:p>
        </p:txBody>
      </p:sp>
    </p:spTree>
    <p:extLst>
      <p:ext uri="{BB962C8B-B14F-4D97-AF65-F5344CB8AC3E}">
        <p14:creationId xmlns:p14="http://schemas.microsoft.com/office/powerpoint/2010/main" val="2949628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DF1AB-44DA-C148-80EC-2BE9BBC7F0D5}"/>
              </a:ext>
            </a:extLst>
          </p:cNvPr>
          <p:cNvSpPr>
            <a:spLocks noGrp="1"/>
          </p:cNvSpPr>
          <p:nvPr>
            <p:ph type="title"/>
          </p:nvPr>
        </p:nvSpPr>
        <p:spPr/>
        <p:txBody>
          <a:bodyPr/>
          <a:lstStyle/>
          <a:p>
            <a:r>
              <a:rPr lang="en-US" dirty="0"/>
              <a:t>Syllabus links</a:t>
            </a:r>
          </a:p>
        </p:txBody>
      </p:sp>
      <p:sp>
        <p:nvSpPr>
          <p:cNvPr id="3" name="Content Placeholder 2">
            <a:extLst>
              <a:ext uri="{FF2B5EF4-FFF2-40B4-BE49-F238E27FC236}">
                <a16:creationId xmlns:a16="http://schemas.microsoft.com/office/drawing/2014/main" id="{F1EF2495-BEDB-C84D-A4B4-2CA555D50EE3}"/>
              </a:ext>
            </a:extLst>
          </p:cNvPr>
          <p:cNvSpPr>
            <a:spLocks noGrp="1"/>
          </p:cNvSpPr>
          <p:nvPr>
            <p:ph idx="1"/>
          </p:nvPr>
        </p:nvSpPr>
        <p:spPr/>
        <p:txBody>
          <a:bodyPr>
            <a:normAutofit/>
          </a:bodyPr>
          <a:lstStyle/>
          <a:p>
            <a:r>
              <a:rPr lang="en-AU" sz="2400" dirty="0"/>
              <a:t>Changes in an organism’s metabolic activity, in addition to structural features and changes in physiological processes and behaviour, enable the organism to maintain its internal environment within tolerance limits (temperature, nitrogenous waste, water, salts, and gases)</a:t>
            </a:r>
          </a:p>
          <a:p>
            <a:pPr marL="0" indent="0">
              <a:buNone/>
            </a:pPr>
            <a:endParaRPr lang="en-US" sz="2400" dirty="0"/>
          </a:p>
        </p:txBody>
      </p:sp>
    </p:spTree>
    <p:extLst>
      <p:ext uri="{BB962C8B-B14F-4D97-AF65-F5344CB8AC3E}">
        <p14:creationId xmlns:p14="http://schemas.microsoft.com/office/powerpoint/2010/main" val="507962058"/>
      </p:ext>
    </p:extLst>
  </p:cSld>
  <p:clrMapOvr>
    <a:masterClrMapping/>
  </p:clrMapOvr>
  <mc:AlternateContent xmlns:mc="http://schemas.openxmlformats.org/markup-compatibility/2006" xmlns:p14="http://schemas.microsoft.com/office/powerpoint/2010/main">
    <mc:Choice Requires="p14">
      <p:transition spd="slow" p14:dur="2000" advTm="13451"/>
    </mc:Choice>
    <mc:Fallback xmlns="">
      <p:transition spd="slow" advTm="13451"/>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F67F1-1BA3-454F-AFAC-A7AA82F1E608}"/>
              </a:ext>
            </a:extLst>
          </p:cNvPr>
          <p:cNvSpPr>
            <a:spLocks noGrp="1"/>
          </p:cNvSpPr>
          <p:nvPr>
            <p:ph type="title"/>
          </p:nvPr>
        </p:nvSpPr>
        <p:spPr>
          <a:xfrm>
            <a:off x="644854" y="643464"/>
            <a:ext cx="3437290" cy="4374850"/>
          </a:xfrm>
        </p:spPr>
        <p:txBody>
          <a:bodyPr vert="horz" lIns="91440" tIns="45720" rIns="91440" bIns="45720" rtlCol="0" anchor="ctr">
            <a:normAutofit/>
          </a:bodyPr>
          <a:lstStyle/>
          <a:p>
            <a:pPr algn="ctr"/>
            <a:r>
              <a:rPr lang="en-US" sz="6000" spc="800"/>
              <a:t>Marine Fish</a:t>
            </a:r>
            <a:br>
              <a:rPr lang="en-US" sz="6000" spc="800"/>
            </a:br>
            <a:r>
              <a:rPr lang="en-US" sz="6000" spc="800"/>
              <a:t> </a:t>
            </a:r>
          </a:p>
        </p:txBody>
      </p:sp>
      <p:pic>
        <p:nvPicPr>
          <p:cNvPr id="1032" name="Picture 8" descr="&lt;ul&gt;&lt;li&gt;Marine bony fishes are hypoosmotic to sea water &lt;/li&gt;&lt;/ul&gt;&lt;ul&gt;&lt;ul&gt;&lt;li&gt;And lose water by osmosis and gain salt by b...">
            <a:extLst>
              <a:ext uri="{FF2B5EF4-FFF2-40B4-BE49-F238E27FC236}">
                <a16:creationId xmlns:a16="http://schemas.microsoft.com/office/drawing/2014/main" id="{0124C726-BCF4-344B-BB3A-0BE849E88BAA}"/>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953568" y="868940"/>
            <a:ext cx="6826825" cy="51201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71838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41977-8E64-454A-9499-6474B60176C9}"/>
              </a:ext>
            </a:extLst>
          </p:cNvPr>
          <p:cNvSpPr>
            <a:spLocks noGrp="1"/>
          </p:cNvSpPr>
          <p:nvPr>
            <p:ph type="title"/>
          </p:nvPr>
        </p:nvSpPr>
        <p:spPr>
          <a:xfrm>
            <a:off x="644854" y="643464"/>
            <a:ext cx="3437290" cy="4374850"/>
          </a:xfrm>
        </p:spPr>
        <p:txBody>
          <a:bodyPr vert="horz" lIns="91440" tIns="45720" rIns="91440" bIns="45720" rtlCol="0" anchor="ctr">
            <a:normAutofit/>
          </a:bodyPr>
          <a:lstStyle/>
          <a:p>
            <a:pPr algn="ctr"/>
            <a:r>
              <a:rPr lang="en-US" sz="3300" spc="800"/>
              <a:t>Freshwater fish</a:t>
            </a:r>
          </a:p>
        </p:txBody>
      </p:sp>
      <p:pic>
        <p:nvPicPr>
          <p:cNvPr id="3074" name="Picture 2" descr="&lt;ul&gt;&lt;li&gt;Freshwater animals maintain water balance &lt;/li&gt;&lt;/ul&gt;&lt;ul&gt;&lt;ul&gt;&lt;li&gt;By excreting large amounts of dilute urine &lt;/li&gt;&lt;/...">
            <a:extLst>
              <a:ext uri="{FF2B5EF4-FFF2-40B4-BE49-F238E27FC236}">
                <a16:creationId xmlns:a16="http://schemas.microsoft.com/office/drawing/2014/main" id="{FC8DBA55-58A9-F946-A5CB-EACBDA483F22}"/>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056834" y="854555"/>
            <a:ext cx="6865185" cy="51488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40744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E5E50-B00C-8F4E-B740-5FDE6A31C72E}"/>
              </a:ext>
            </a:extLst>
          </p:cNvPr>
          <p:cNvSpPr>
            <a:spLocks noGrp="1"/>
          </p:cNvSpPr>
          <p:nvPr>
            <p:ph type="title"/>
          </p:nvPr>
        </p:nvSpPr>
        <p:spPr/>
        <p:txBody>
          <a:bodyPr/>
          <a:lstStyle/>
          <a:p>
            <a:r>
              <a:rPr lang="en-US" dirty="0"/>
              <a:t>Marine fish </a:t>
            </a:r>
            <a:r>
              <a:rPr lang="en-US" dirty="0" err="1"/>
              <a:t>osomoregulation</a:t>
            </a:r>
            <a:r>
              <a:rPr lang="en-US" dirty="0"/>
              <a:t> summary</a:t>
            </a:r>
          </a:p>
        </p:txBody>
      </p:sp>
      <p:pic>
        <p:nvPicPr>
          <p:cNvPr id="4" name="Picture 2" descr="Saltwater fish osmoregulationHyperosmotic environmentWater loss (osmosisthrough skin and gills)Drinking seawater(water and...">
            <a:extLst>
              <a:ext uri="{FF2B5EF4-FFF2-40B4-BE49-F238E27FC236}">
                <a16:creationId xmlns:a16="http://schemas.microsoft.com/office/drawing/2014/main" id="{0A472ED8-E4F2-174C-9947-082B3CB8CE16}"/>
              </a:ext>
            </a:extLst>
          </p:cNvPr>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t="21328"/>
          <a:stretch/>
        </p:blipFill>
        <p:spPr bwMode="auto">
          <a:xfrm>
            <a:off x="2312434" y="2015348"/>
            <a:ext cx="7567132" cy="44602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95005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EF1DF-3A06-D64E-8F55-7075C2349ECD}"/>
              </a:ext>
            </a:extLst>
          </p:cNvPr>
          <p:cNvSpPr>
            <a:spLocks noGrp="1"/>
          </p:cNvSpPr>
          <p:nvPr>
            <p:ph type="title"/>
          </p:nvPr>
        </p:nvSpPr>
        <p:spPr/>
        <p:txBody>
          <a:bodyPr/>
          <a:lstStyle/>
          <a:p>
            <a:r>
              <a:rPr lang="en-US" dirty="0"/>
              <a:t>freshwater fish </a:t>
            </a:r>
            <a:r>
              <a:rPr lang="en-US" dirty="0" err="1"/>
              <a:t>osomoregulation</a:t>
            </a:r>
            <a:r>
              <a:rPr lang="en-US" dirty="0"/>
              <a:t> summary</a:t>
            </a:r>
          </a:p>
        </p:txBody>
      </p:sp>
      <p:pic>
        <p:nvPicPr>
          <p:cNvPr id="4" name="Content Placeholder 3">
            <a:extLst>
              <a:ext uri="{FF2B5EF4-FFF2-40B4-BE49-F238E27FC236}">
                <a16:creationId xmlns:a16="http://schemas.microsoft.com/office/drawing/2014/main" id="{65309D02-5ED8-AB4C-8E3F-C65C75F264C2}"/>
              </a:ext>
            </a:extLst>
          </p:cNvPr>
          <p:cNvPicPr>
            <a:picLocks noGrp="1" noChangeAspect="1"/>
          </p:cNvPicPr>
          <p:nvPr>
            <p:ph idx="1"/>
          </p:nvPr>
        </p:nvPicPr>
        <p:blipFill rotWithShape="1">
          <a:blip r:embed="rId3"/>
          <a:srcRect t="22142"/>
          <a:stretch/>
        </p:blipFill>
        <p:spPr>
          <a:xfrm>
            <a:off x="2543105" y="2125362"/>
            <a:ext cx="7457666" cy="4350253"/>
          </a:xfrm>
          <a:prstGeom prst="rect">
            <a:avLst/>
          </a:prstGeom>
        </p:spPr>
      </p:pic>
    </p:spTree>
    <p:extLst>
      <p:ext uri="{BB962C8B-B14F-4D97-AF65-F5344CB8AC3E}">
        <p14:creationId xmlns:p14="http://schemas.microsoft.com/office/powerpoint/2010/main" val="16302599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C2FC1-BAC7-5144-9264-8AD707B0B883}"/>
              </a:ext>
            </a:extLst>
          </p:cNvPr>
          <p:cNvSpPr>
            <a:spLocks noGrp="1"/>
          </p:cNvSpPr>
          <p:nvPr>
            <p:ph type="title"/>
          </p:nvPr>
        </p:nvSpPr>
        <p:spPr>
          <a:xfrm>
            <a:off x="8050787" y="482322"/>
            <a:ext cx="3656581" cy="5571624"/>
          </a:xfrm>
        </p:spPr>
        <p:txBody>
          <a:bodyPr anchor="ctr">
            <a:normAutofit/>
          </a:bodyPr>
          <a:lstStyle/>
          <a:p>
            <a:r>
              <a:rPr lang="en-US" sz="3200" dirty="0"/>
              <a:t>Osmoregulation example from exams</a:t>
            </a:r>
          </a:p>
        </p:txBody>
      </p:sp>
      <p:graphicFrame>
        <p:nvGraphicFramePr>
          <p:cNvPr id="5" name="Content Placeholder 2">
            <a:extLst>
              <a:ext uri="{FF2B5EF4-FFF2-40B4-BE49-F238E27FC236}">
                <a16:creationId xmlns:a16="http://schemas.microsoft.com/office/drawing/2014/main" id="{5172CBA7-D6D0-4850-8854-98171EAECF22}"/>
              </a:ext>
            </a:extLst>
          </p:cNvPr>
          <p:cNvGraphicFramePr>
            <a:graphicFrameLocks noGrp="1"/>
          </p:cNvGraphicFramePr>
          <p:nvPr>
            <p:ph idx="1"/>
            <p:extLst/>
          </p:nvPr>
        </p:nvGraphicFramePr>
        <p:xfrm>
          <a:off x="765175" y="481013"/>
          <a:ext cx="6305550" cy="55732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150926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Activities</a:t>
            </a:r>
          </a:p>
        </p:txBody>
      </p:sp>
      <p:sp>
        <p:nvSpPr>
          <p:cNvPr id="3" name="Content Placeholder 2"/>
          <p:cNvSpPr>
            <a:spLocks noGrp="1"/>
          </p:cNvSpPr>
          <p:nvPr>
            <p:ph idx="1"/>
          </p:nvPr>
        </p:nvSpPr>
        <p:spPr/>
        <p:txBody>
          <a:bodyPr/>
          <a:lstStyle/>
          <a:p>
            <a:r>
              <a:rPr lang="en-AU" dirty="0"/>
              <a:t>Biology WA Units 3 &amp; 4</a:t>
            </a:r>
          </a:p>
          <a:p>
            <a:pPr lvl="1"/>
            <a:r>
              <a:rPr lang="en-AU" dirty="0"/>
              <a:t>Set 11.4 </a:t>
            </a:r>
            <a:r>
              <a:rPr lang="en-AU" dirty="0" err="1"/>
              <a:t>pg</a:t>
            </a:r>
            <a:r>
              <a:rPr lang="en-AU" dirty="0"/>
              <a:t> 383 Q 1 – 5 </a:t>
            </a:r>
          </a:p>
        </p:txBody>
      </p:sp>
    </p:spTree>
    <p:extLst>
      <p:ext uri="{BB962C8B-B14F-4D97-AF65-F5344CB8AC3E}">
        <p14:creationId xmlns:p14="http://schemas.microsoft.com/office/powerpoint/2010/main" val="20462110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889461" y="87622"/>
            <a:ext cx="10870111" cy="6587498"/>
            <a:chOff x="157943" y="98874"/>
            <a:chExt cx="9658446" cy="6705752"/>
          </a:xfrm>
        </p:grpSpPr>
        <p:sp>
          <p:nvSpPr>
            <p:cNvPr id="7" name="TextBox 6"/>
            <p:cNvSpPr txBox="1"/>
            <p:nvPr/>
          </p:nvSpPr>
          <p:spPr>
            <a:xfrm>
              <a:off x="157943" y="98874"/>
              <a:ext cx="2689818" cy="2416046"/>
            </a:xfrm>
            <a:prstGeom prst="rect">
              <a:avLst/>
            </a:prstGeom>
            <a:noFill/>
            <a:ln>
              <a:solidFill>
                <a:schemeClr val="tx1"/>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1350" b="0" i="0" u="none" strike="noStrike" kern="1200" cap="none" spc="0" normalizeH="0" baseline="0" noProof="0" dirty="0">
                  <a:ln>
                    <a:noFill/>
                  </a:ln>
                  <a:solidFill>
                    <a:prstClr val="black"/>
                  </a:solidFill>
                  <a:effectLst/>
                  <a:uLnTx/>
                  <a:uFillTx/>
                  <a:latin typeface="Gill Sans MT" panose="020B0502020104020203"/>
                  <a:ea typeface="+mn-ea"/>
                  <a:cs typeface="+mn-cs"/>
                </a:rPr>
                <a:t> Water Essential to life…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135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135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135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135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135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135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135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135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135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8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800" b="0" i="0" u="none" strike="noStrike" kern="1200" cap="none" spc="0" normalizeH="0" baseline="0" noProof="0" dirty="0">
                <a:ln>
                  <a:noFill/>
                </a:ln>
                <a:solidFill>
                  <a:prstClr val="black"/>
                </a:solidFill>
                <a:effectLst/>
                <a:uLnTx/>
                <a:uFillTx/>
                <a:latin typeface="Gill Sans MT" panose="020B0502020104020203"/>
                <a:ea typeface="+mn-ea"/>
                <a:cs typeface="+mn-cs"/>
              </a:endParaRPr>
            </a:p>
          </p:txBody>
        </p:sp>
        <p:sp>
          <p:nvSpPr>
            <p:cNvPr id="8" name="Up Ribbon 7"/>
            <p:cNvSpPr/>
            <p:nvPr/>
          </p:nvSpPr>
          <p:spPr>
            <a:xfrm>
              <a:off x="2903834" y="117067"/>
              <a:ext cx="4493588" cy="703167"/>
            </a:xfrm>
            <a:prstGeom prst="ribbon2">
              <a:avLst>
                <a:gd name="adj1" fmla="val 22926"/>
                <a:gd name="adj2" fmla="val 7500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AU" sz="1800" b="1" i="0" u="none" strike="noStrike" kern="1200" cap="none" spc="0" normalizeH="0" baseline="0" noProof="0" dirty="0">
                  <a:ln w="10160">
                    <a:solidFill>
                      <a:prstClr val="black"/>
                    </a:solidFill>
                    <a:prstDash val="solid"/>
                  </a:ln>
                  <a:solidFill>
                    <a:prstClr val="white"/>
                  </a:solidFill>
                  <a:effectLst>
                    <a:outerShdw blurRad="38100" dist="22860" dir="5400000" algn="tl" rotWithShape="0">
                      <a:srgbClr val="000000">
                        <a:alpha val="30000"/>
                      </a:srgbClr>
                    </a:outerShdw>
                  </a:effectLst>
                  <a:uLnTx/>
                  <a:uFillTx/>
                  <a:latin typeface="Bauhaus 93" panose="04030905020B02020C02" pitchFamily="82" charset="0"/>
                  <a:ea typeface="+mn-ea"/>
                  <a:cs typeface="+mn-cs"/>
                </a:rPr>
                <a:t>OSMOREGULATION IN AQUATIC ENVIORNMENTS </a:t>
              </a:r>
            </a:p>
          </p:txBody>
        </p:sp>
        <p:pic>
          <p:nvPicPr>
            <p:cNvPr id="9" name="Picture 8"/>
            <p:cNvPicPr>
              <a:picLocks noChangeAspect="1"/>
            </p:cNvPicPr>
            <p:nvPr/>
          </p:nvPicPr>
          <p:blipFill rotWithShape="1">
            <a:blip r:embed="rId2"/>
            <a:srcRect t="16928" b="17012"/>
            <a:stretch/>
          </p:blipFill>
          <p:spPr>
            <a:xfrm>
              <a:off x="6792515" y="3711493"/>
              <a:ext cx="2694930" cy="1255717"/>
            </a:xfrm>
            <a:prstGeom prst="rect">
              <a:avLst/>
            </a:prstGeom>
          </p:spPr>
        </p:pic>
        <p:pic>
          <p:nvPicPr>
            <p:cNvPr id="10" name="Picture 9"/>
            <p:cNvPicPr>
              <a:picLocks noChangeAspect="1"/>
            </p:cNvPicPr>
            <p:nvPr/>
          </p:nvPicPr>
          <p:blipFill>
            <a:blip r:embed="rId3"/>
            <a:stretch>
              <a:fillRect/>
            </a:stretch>
          </p:blipFill>
          <p:spPr>
            <a:xfrm>
              <a:off x="3176705" y="2320554"/>
              <a:ext cx="2391210" cy="1537207"/>
            </a:xfrm>
            <a:prstGeom prst="rect">
              <a:avLst/>
            </a:prstGeom>
          </p:spPr>
        </p:pic>
        <p:sp>
          <p:nvSpPr>
            <p:cNvPr id="11" name="TextBox 10"/>
            <p:cNvSpPr txBox="1"/>
            <p:nvPr/>
          </p:nvSpPr>
          <p:spPr>
            <a:xfrm>
              <a:off x="157943" y="2628419"/>
              <a:ext cx="2689818" cy="1923684"/>
            </a:xfrm>
            <a:prstGeom prst="rect">
              <a:avLst/>
            </a:prstGeom>
            <a:noFill/>
            <a:ln>
              <a:solidFill>
                <a:schemeClr val="tx1"/>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1350" b="0" i="0" u="none" strike="noStrike" kern="1200" cap="none" spc="0" normalizeH="0" baseline="0" noProof="0" dirty="0">
                  <a:ln>
                    <a:noFill/>
                  </a:ln>
                  <a:solidFill>
                    <a:prstClr val="black"/>
                  </a:solidFill>
                  <a:effectLst/>
                  <a:uLnTx/>
                  <a:uFillTx/>
                  <a:latin typeface="Gill Sans MT" panose="020B0502020104020203"/>
                  <a:ea typeface="+mn-ea"/>
                  <a:cs typeface="+mn-cs"/>
                </a:rPr>
                <a:t>Osmosis in Animal Cells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900" b="1" i="0" u="none" strike="noStrike" kern="1200" cap="none" spc="0" normalizeH="0" baseline="0" noProof="0" dirty="0">
                  <a:ln>
                    <a:noFill/>
                  </a:ln>
                  <a:solidFill>
                    <a:prstClr val="black"/>
                  </a:solidFill>
                  <a:effectLst/>
                  <a:uLnTx/>
                  <a:uFillTx/>
                  <a:latin typeface="Gill Sans MT" panose="020B0502020104020203"/>
                  <a:ea typeface="+mn-ea"/>
                  <a:cs typeface="+mn-cs"/>
                </a:rPr>
                <a:t>Hypotonic           </a:t>
              </a:r>
              <a:r>
                <a:rPr kumimoji="0" lang="en-AU" sz="900" b="1" i="0" u="none" strike="noStrike" kern="1200" cap="none" spc="0" normalizeH="0" baseline="0" noProof="0" dirty="0" smtClean="0">
                  <a:ln>
                    <a:noFill/>
                  </a:ln>
                  <a:solidFill>
                    <a:prstClr val="black"/>
                  </a:solidFill>
                  <a:effectLst/>
                  <a:uLnTx/>
                  <a:uFillTx/>
                  <a:latin typeface="Gill Sans MT" panose="020B0502020104020203"/>
                  <a:ea typeface="+mn-ea"/>
                  <a:cs typeface="+mn-cs"/>
                </a:rPr>
                <a:t> </a:t>
              </a:r>
              <a:r>
                <a:rPr kumimoji="0" lang="en-AU" sz="900" b="1" i="0" u="none" strike="noStrike" kern="1200" cap="none" spc="0" normalizeH="0" baseline="0" noProof="0" dirty="0">
                  <a:ln>
                    <a:noFill/>
                  </a:ln>
                  <a:solidFill>
                    <a:prstClr val="black"/>
                  </a:solidFill>
                  <a:effectLst/>
                  <a:uLnTx/>
                  <a:uFillTx/>
                  <a:latin typeface="Gill Sans MT" panose="020B0502020104020203"/>
                  <a:ea typeface="+mn-ea"/>
                  <a:cs typeface="+mn-cs"/>
                </a:rPr>
                <a:t>Isotonic                   </a:t>
              </a:r>
              <a:r>
                <a:rPr kumimoji="0" lang="en-AU" sz="900" b="1" i="0" u="none" strike="noStrike" kern="1200" cap="none" spc="0" normalizeH="0" baseline="0" noProof="0" dirty="0" smtClean="0">
                  <a:ln>
                    <a:noFill/>
                  </a:ln>
                  <a:solidFill>
                    <a:prstClr val="black"/>
                  </a:solidFill>
                  <a:effectLst/>
                  <a:uLnTx/>
                  <a:uFillTx/>
                  <a:latin typeface="Gill Sans MT" panose="020B0502020104020203"/>
                  <a:ea typeface="+mn-ea"/>
                  <a:cs typeface="+mn-cs"/>
                </a:rPr>
                <a:t>Hypertonic</a:t>
              </a:r>
              <a:endParaRPr kumimoji="0" lang="en-AU" sz="900" b="1"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9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9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9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9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135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6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6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6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6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6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6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1350" b="0" i="0" u="none" strike="noStrike" kern="1200" cap="none" spc="0" normalizeH="0" baseline="0" noProof="0" dirty="0">
                <a:ln>
                  <a:noFill/>
                </a:ln>
                <a:solidFill>
                  <a:prstClr val="black"/>
                </a:solidFill>
                <a:effectLst/>
                <a:uLnTx/>
                <a:uFillTx/>
                <a:latin typeface="Gill Sans MT" panose="020B0502020104020203"/>
                <a:ea typeface="+mn-ea"/>
                <a:cs typeface="+mn-cs"/>
              </a:endParaRPr>
            </a:p>
          </p:txBody>
        </p:sp>
        <p:sp>
          <p:nvSpPr>
            <p:cNvPr id="12" name="TextBox 11"/>
            <p:cNvSpPr txBox="1"/>
            <p:nvPr/>
          </p:nvSpPr>
          <p:spPr>
            <a:xfrm>
              <a:off x="157943" y="4677258"/>
              <a:ext cx="2865818" cy="2127368"/>
            </a:xfrm>
            <a:prstGeom prst="rect">
              <a:avLst/>
            </a:prstGeom>
            <a:noFill/>
            <a:ln>
              <a:solidFill>
                <a:schemeClr val="tx1"/>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1350" b="0" i="0" u="none" strike="noStrike" kern="1200" cap="none" spc="0" normalizeH="0" baseline="0" noProof="0" dirty="0">
                  <a:ln>
                    <a:noFill/>
                  </a:ln>
                  <a:solidFill>
                    <a:prstClr val="black"/>
                  </a:solidFill>
                  <a:effectLst/>
                  <a:uLnTx/>
                  <a:uFillTx/>
                  <a:latin typeface="Gill Sans MT" panose="020B0502020104020203"/>
                  <a:ea typeface="+mn-ea"/>
                  <a:cs typeface="+mn-cs"/>
                </a:rPr>
                <a:t>Osmosis in Plant Cells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900" b="1" i="0" u="none" strike="noStrike" kern="1200" cap="none" spc="0" normalizeH="0" baseline="0" noProof="0" dirty="0">
                  <a:ln>
                    <a:noFill/>
                  </a:ln>
                  <a:solidFill>
                    <a:prstClr val="black"/>
                  </a:solidFill>
                  <a:effectLst/>
                  <a:uLnTx/>
                  <a:uFillTx/>
                  <a:latin typeface="Gill Sans MT" panose="020B0502020104020203"/>
                  <a:ea typeface="+mn-ea"/>
                  <a:cs typeface="+mn-cs"/>
                </a:rPr>
                <a:t>Hypotonic                  Isotonic	                   Hypertonic</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9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135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135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135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135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135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135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1350" b="0" i="0" u="none" strike="noStrike" kern="1200" cap="none" spc="0" normalizeH="0" baseline="0" noProof="0" dirty="0">
                <a:ln>
                  <a:noFill/>
                </a:ln>
                <a:solidFill>
                  <a:prstClr val="black"/>
                </a:solidFill>
                <a:effectLst/>
                <a:uLnTx/>
                <a:uFillTx/>
                <a:latin typeface="Gill Sans MT" panose="020B0502020104020203"/>
                <a:ea typeface="+mn-ea"/>
                <a:cs typeface="+mn-cs"/>
              </a:endParaRPr>
            </a:p>
          </p:txBody>
        </p:sp>
        <p:sp>
          <p:nvSpPr>
            <p:cNvPr id="13" name="Up Arrow Callout 12"/>
            <p:cNvSpPr/>
            <p:nvPr/>
          </p:nvSpPr>
          <p:spPr>
            <a:xfrm>
              <a:off x="3383646" y="4512065"/>
              <a:ext cx="1737598" cy="780513"/>
            </a:xfrm>
            <a:prstGeom prst="up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AU" sz="14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Gill Sans MT" panose="020B0502020104020203"/>
                  <a:ea typeface="+mn-ea"/>
                  <a:cs typeface="+mn-cs"/>
                </a:rPr>
                <a:t>Marine Bony Fish</a:t>
              </a:r>
            </a:p>
          </p:txBody>
        </p:sp>
        <p:sp>
          <p:nvSpPr>
            <p:cNvPr id="14" name="TextBox 13"/>
            <p:cNvSpPr txBox="1"/>
            <p:nvPr/>
          </p:nvSpPr>
          <p:spPr>
            <a:xfrm>
              <a:off x="3176705" y="5651586"/>
              <a:ext cx="6639684" cy="1046440"/>
            </a:xfrm>
            <a:prstGeom prst="rect">
              <a:avLst/>
            </a:prstGeom>
            <a:noFill/>
            <a:ln>
              <a:solidFill>
                <a:schemeClr val="tx1"/>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1350" b="0" i="0" u="none" strike="noStrike" kern="1200" cap="none" spc="0" normalizeH="0" baseline="0" noProof="0" dirty="0" err="1">
                  <a:ln>
                    <a:noFill/>
                  </a:ln>
                  <a:solidFill>
                    <a:prstClr val="black"/>
                  </a:solidFill>
                  <a:effectLst/>
                  <a:uLnTx/>
                  <a:uFillTx/>
                  <a:latin typeface="Gill Sans MT" panose="020B0502020104020203"/>
                  <a:ea typeface="+mn-ea"/>
                  <a:cs typeface="+mn-cs"/>
                </a:rPr>
                <a:t>Osmoconformers</a:t>
              </a:r>
              <a:endParaRPr kumimoji="0" lang="en-AU" sz="135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8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135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135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1350" b="0" i="0" u="none" strike="noStrike" kern="1200" cap="none" spc="0" normalizeH="0" baseline="0" noProof="0" dirty="0">
                <a:ln>
                  <a:noFill/>
                </a:ln>
                <a:solidFill>
                  <a:prstClr val="black"/>
                </a:solidFill>
                <a:effectLst/>
                <a:uLnTx/>
                <a:uFillTx/>
                <a:latin typeface="Gill Sans MT" panose="020B0502020104020203"/>
                <a:ea typeface="+mn-ea"/>
                <a:cs typeface="+mn-cs"/>
              </a:endParaRPr>
            </a:p>
          </p:txBody>
        </p:sp>
        <p:sp>
          <p:nvSpPr>
            <p:cNvPr id="15" name="TextBox 14"/>
            <p:cNvSpPr txBox="1"/>
            <p:nvPr/>
          </p:nvSpPr>
          <p:spPr>
            <a:xfrm>
              <a:off x="7455607" y="101861"/>
              <a:ext cx="2319074" cy="1962076"/>
            </a:xfrm>
            <a:prstGeom prst="rect">
              <a:avLst/>
            </a:prstGeom>
            <a:noFill/>
            <a:ln>
              <a:solidFill>
                <a:schemeClr val="tx1"/>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1350" b="0" i="0" u="none" strike="noStrike" kern="1200" cap="none" spc="0" normalizeH="0" baseline="0" noProof="0" dirty="0" err="1">
                  <a:ln>
                    <a:noFill/>
                  </a:ln>
                  <a:solidFill>
                    <a:prstClr val="black"/>
                  </a:solidFill>
                  <a:effectLst/>
                  <a:uLnTx/>
                  <a:uFillTx/>
                  <a:latin typeface="Gill Sans MT" panose="020B0502020104020203"/>
                  <a:ea typeface="+mn-ea"/>
                  <a:cs typeface="+mn-cs"/>
                </a:rPr>
                <a:t>Osmoregulators</a:t>
              </a:r>
              <a:endParaRPr kumimoji="0" lang="en-AU" sz="135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135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135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135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135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135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135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135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1350" b="0" i="0" u="none" strike="noStrike" kern="1200" cap="none" spc="0" normalizeH="0" baseline="0" noProof="0" dirty="0">
                <a:ln>
                  <a:noFill/>
                </a:ln>
                <a:solidFill>
                  <a:prstClr val="black"/>
                </a:solidFill>
                <a:effectLst/>
                <a:uLnTx/>
                <a:uFillTx/>
                <a:latin typeface="Gill Sans MT" panose="020B0502020104020203"/>
                <a:ea typeface="+mn-ea"/>
                <a:cs typeface="+mn-cs"/>
              </a:endParaRPr>
            </a:p>
          </p:txBody>
        </p:sp>
        <p:sp>
          <p:nvSpPr>
            <p:cNvPr id="16" name="Down Arrow Callout 15"/>
            <p:cNvSpPr/>
            <p:nvPr/>
          </p:nvSpPr>
          <p:spPr>
            <a:xfrm>
              <a:off x="7591340" y="2328850"/>
              <a:ext cx="1771237" cy="74814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AU" sz="14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Gill Sans MT" panose="020B0502020104020203"/>
                  <a:ea typeface="+mn-ea"/>
                  <a:cs typeface="+mn-cs"/>
                </a:rPr>
                <a:t>Freshwater Bony Fish</a:t>
              </a:r>
            </a:p>
          </p:txBody>
        </p:sp>
      </p:grpSp>
    </p:spTree>
    <p:extLst>
      <p:ext uri="{BB962C8B-B14F-4D97-AF65-F5344CB8AC3E}">
        <p14:creationId xmlns:p14="http://schemas.microsoft.com/office/powerpoint/2010/main" val="2195736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DF1AB-44DA-C148-80EC-2BE9BBC7F0D5}"/>
              </a:ext>
            </a:extLst>
          </p:cNvPr>
          <p:cNvSpPr>
            <a:spLocks noGrp="1"/>
          </p:cNvSpPr>
          <p:nvPr>
            <p:ph type="title"/>
          </p:nvPr>
        </p:nvSpPr>
        <p:spPr>
          <a:xfrm>
            <a:off x="1251678" y="153781"/>
            <a:ext cx="10178322" cy="1492132"/>
          </a:xfrm>
        </p:spPr>
        <p:txBody>
          <a:bodyPr/>
          <a:lstStyle/>
          <a:p>
            <a:r>
              <a:rPr lang="en-US" dirty="0"/>
              <a:t>terminology</a:t>
            </a:r>
          </a:p>
        </p:txBody>
      </p:sp>
      <p:graphicFrame>
        <p:nvGraphicFramePr>
          <p:cNvPr id="4" name="Table 4">
            <a:extLst>
              <a:ext uri="{FF2B5EF4-FFF2-40B4-BE49-F238E27FC236}">
                <a16:creationId xmlns:a16="http://schemas.microsoft.com/office/drawing/2014/main" id="{36B90F44-5565-5747-80E3-70FA62076000}"/>
              </a:ext>
            </a:extLst>
          </p:cNvPr>
          <p:cNvGraphicFramePr>
            <a:graphicFrameLocks noGrp="1"/>
          </p:cNvGraphicFramePr>
          <p:nvPr>
            <p:ph idx="1"/>
            <p:extLst>
              <p:ext uri="{D42A27DB-BD31-4B8C-83A1-F6EECF244321}">
                <p14:modId xmlns:p14="http://schemas.microsoft.com/office/powerpoint/2010/main" val="2730211746"/>
              </p:ext>
            </p:extLst>
          </p:nvPr>
        </p:nvGraphicFramePr>
        <p:xfrm>
          <a:off x="1251678" y="920647"/>
          <a:ext cx="10179050" cy="5933440"/>
        </p:xfrm>
        <a:graphic>
          <a:graphicData uri="http://schemas.openxmlformats.org/drawingml/2006/table">
            <a:tbl>
              <a:tblPr firstRow="1" bandRow="1">
                <a:tableStyleId>{5C22544A-7EE6-4342-B048-85BDC9FD1C3A}</a:tableStyleId>
              </a:tblPr>
              <a:tblGrid>
                <a:gridCol w="2131602">
                  <a:extLst>
                    <a:ext uri="{9D8B030D-6E8A-4147-A177-3AD203B41FA5}">
                      <a16:colId xmlns:a16="http://schemas.microsoft.com/office/drawing/2014/main" val="259104202"/>
                    </a:ext>
                  </a:extLst>
                </a:gridCol>
                <a:gridCol w="8047448">
                  <a:extLst>
                    <a:ext uri="{9D8B030D-6E8A-4147-A177-3AD203B41FA5}">
                      <a16:colId xmlns:a16="http://schemas.microsoft.com/office/drawing/2014/main" val="2310732235"/>
                    </a:ext>
                  </a:extLst>
                </a:gridCol>
              </a:tblGrid>
              <a:tr h="370840">
                <a:tc>
                  <a:txBody>
                    <a:bodyPr/>
                    <a:lstStyle/>
                    <a:p>
                      <a:r>
                        <a:rPr lang="en-US" dirty="0"/>
                        <a:t>Key Term</a:t>
                      </a:r>
                    </a:p>
                  </a:txBody>
                  <a:tcPr/>
                </a:tc>
                <a:tc>
                  <a:txBody>
                    <a:bodyPr/>
                    <a:lstStyle/>
                    <a:p>
                      <a:r>
                        <a:rPr lang="en-US" dirty="0"/>
                        <a:t>Definition</a:t>
                      </a:r>
                    </a:p>
                  </a:txBody>
                  <a:tcPr/>
                </a:tc>
                <a:extLst>
                  <a:ext uri="{0D108BD9-81ED-4DB2-BD59-A6C34878D82A}">
                    <a16:rowId xmlns:a16="http://schemas.microsoft.com/office/drawing/2014/main" val="999633305"/>
                  </a:ext>
                </a:extLst>
              </a:tr>
              <a:tr h="370840">
                <a:tc>
                  <a:txBody>
                    <a:bodyPr/>
                    <a:lstStyle/>
                    <a:p>
                      <a:r>
                        <a:rPr lang="en-US" dirty="0"/>
                        <a:t>Osmoregulation</a:t>
                      </a:r>
                    </a:p>
                  </a:txBody>
                  <a:tcPr/>
                </a:tc>
                <a:tc>
                  <a:txBody>
                    <a:bodyPr/>
                    <a:lstStyle/>
                    <a:p>
                      <a:endParaRPr lang="en-US" dirty="0"/>
                    </a:p>
                  </a:txBody>
                  <a:tcPr/>
                </a:tc>
                <a:extLst>
                  <a:ext uri="{0D108BD9-81ED-4DB2-BD59-A6C34878D82A}">
                    <a16:rowId xmlns:a16="http://schemas.microsoft.com/office/drawing/2014/main" val="948524253"/>
                  </a:ext>
                </a:extLst>
              </a:tr>
              <a:tr h="370840">
                <a:tc>
                  <a:txBody>
                    <a:bodyPr/>
                    <a:lstStyle/>
                    <a:p>
                      <a:r>
                        <a:rPr lang="en-US" dirty="0"/>
                        <a:t>Solvent</a:t>
                      </a:r>
                    </a:p>
                  </a:txBody>
                  <a:tcPr/>
                </a:tc>
                <a:tc>
                  <a:txBody>
                    <a:bodyPr/>
                    <a:lstStyle/>
                    <a:p>
                      <a:endParaRPr lang="en-US"/>
                    </a:p>
                  </a:txBody>
                  <a:tcPr/>
                </a:tc>
                <a:extLst>
                  <a:ext uri="{0D108BD9-81ED-4DB2-BD59-A6C34878D82A}">
                    <a16:rowId xmlns:a16="http://schemas.microsoft.com/office/drawing/2014/main" val="3893831110"/>
                  </a:ext>
                </a:extLst>
              </a:tr>
              <a:tr h="370840">
                <a:tc>
                  <a:txBody>
                    <a:bodyPr/>
                    <a:lstStyle/>
                    <a:p>
                      <a:r>
                        <a:rPr lang="en-US" dirty="0"/>
                        <a:t>Solute</a:t>
                      </a:r>
                    </a:p>
                  </a:txBody>
                  <a:tcPr/>
                </a:tc>
                <a:tc>
                  <a:txBody>
                    <a:bodyPr/>
                    <a:lstStyle/>
                    <a:p>
                      <a:endParaRPr lang="en-US"/>
                    </a:p>
                  </a:txBody>
                  <a:tcPr/>
                </a:tc>
                <a:extLst>
                  <a:ext uri="{0D108BD9-81ED-4DB2-BD59-A6C34878D82A}">
                    <a16:rowId xmlns:a16="http://schemas.microsoft.com/office/drawing/2014/main" val="124200264"/>
                  </a:ext>
                </a:extLst>
              </a:tr>
              <a:tr h="370840">
                <a:tc>
                  <a:txBody>
                    <a:bodyPr/>
                    <a:lstStyle/>
                    <a:p>
                      <a:r>
                        <a:rPr lang="en-US" dirty="0"/>
                        <a:t>hypothalamus</a:t>
                      </a:r>
                    </a:p>
                  </a:txBody>
                  <a:tcPr/>
                </a:tc>
                <a:tc>
                  <a:txBody>
                    <a:bodyPr/>
                    <a:lstStyle/>
                    <a:p>
                      <a:endParaRPr lang="en-US"/>
                    </a:p>
                  </a:txBody>
                  <a:tcPr/>
                </a:tc>
                <a:extLst>
                  <a:ext uri="{0D108BD9-81ED-4DB2-BD59-A6C34878D82A}">
                    <a16:rowId xmlns:a16="http://schemas.microsoft.com/office/drawing/2014/main" val="2940689668"/>
                  </a:ext>
                </a:extLst>
              </a:tr>
              <a:tr h="370840">
                <a:tc>
                  <a:txBody>
                    <a:bodyPr/>
                    <a:lstStyle/>
                    <a:p>
                      <a:r>
                        <a:rPr lang="en-US" dirty="0"/>
                        <a:t>Osmoreceptors</a:t>
                      </a:r>
                    </a:p>
                  </a:txBody>
                  <a:tcPr/>
                </a:tc>
                <a:tc>
                  <a:txBody>
                    <a:bodyPr/>
                    <a:lstStyle/>
                    <a:p>
                      <a:endParaRPr lang="en-US"/>
                    </a:p>
                  </a:txBody>
                  <a:tcPr/>
                </a:tc>
                <a:extLst>
                  <a:ext uri="{0D108BD9-81ED-4DB2-BD59-A6C34878D82A}">
                    <a16:rowId xmlns:a16="http://schemas.microsoft.com/office/drawing/2014/main" val="1427729497"/>
                  </a:ext>
                </a:extLst>
              </a:tr>
              <a:tr h="370840">
                <a:tc>
                  <a:txBody>
                    <a:bodyPr/>
                    <a:lstStyle/>
                    <a:p>
                      <a:r>
                        <a:rPr lang="en-US" dirty="0"/>
                        <a:t>Osmosis</a:t>
                      </a:r>
                    </a:p>
                  </a:txBody>
                  <a:tcPr/>
                </a:tc>
                <a:tc>
                  <a:txBody>
                    <a:bodyPr/>
                    <a:lstStyle/>
                    <a:p>
                      <a:endParaRPr lang="en-US"/>
                    </a:p>
                  </a:txBody>
                  <a:tcPr/>
                </a:tc>
                <a:extLst>
                  <a:ext uri="{0D108BD9-81ED-4DB2-BD59-A6C34878D82A}">
                    <a16:rowId xmlns:a16="http://schemas.microsoft.com/office/drawing/2014/main" val="3421780932"/>
                  </a:ext>
                </a:extLst>
              </a:tr>
              <a:tr h="370840">
                <a:tc>
                  <a:txBody>
                    <a:bodyPr/>
                    <a:lstStyle/>
                    <a:p>
                      <a:r>
                        <a:rPr lang="en-US" dirty="0" smtClean="0"/>
                        <a:t>Diffusion</a:t>
                      </a:r>
                      <a:endParaRPr lang="en-US" dirty="0"/>
                    </a:p>
                  </a:txBody>
                  <a:tcPr/>
                </a:tc>
                <a:tc>
                  <a:txBody>
                    <a:bodyPr/>
                    <a:lstStyle/>
                    <a:p>
                      <a:endParaRPr lang="en-US" dirty="0"/>
                    </a:p>
                  </a:txBody>
                  <a:tcPr/>
                </a:tc>
                <a:extLst>
                  <a:ext uri="{0D108BD9-81ED-4DB2-BD59-A6C34878D82A}">
                    <a16:rowId xmlns:a16="http://schemas.microsoft.com/office/drawing/2014/main" val="382917870"/>
                  </a:ext>
                </a:extLst>
              </a:tr>
              <a:tr h="370840">
                <a:tc>
                  <a:txBody>
                    <a:bodyPr/>
                    <a:lstStyle/>
                    <a:p>
                      <a:r>
                        <a:rPr lang="en-AU" dirty="0" err="1" smtClean="0"/>
                        <a:t>Osmoregulators</a:t>
                      </a:r>
                      <a:endParaRPr lang="en-AU" dirty="0"/>
                    </a:p>
                  </a:txBody>
                  <a:tcPr/>
                </a:tc>
                <a:tc>
                  <a:txBody>
                    <a:bodyPr/>
                    <a:lstStyle/>
                    <a:p>
                      <a:endParaRPr lang="en-US" dirty="0"/>
                    </a:p>
                  </a:txBody>
                  <a:tcPr/>
                </a:tc>
                <a:extLst>
                  <a:ext uri="{0D108BD9-81ED-4DB2-BD59-A6C34878D82A}">
                    <a16:rowId xmlns:a16="http://schemas.microsoft.com/office/drawing/2014/main" val="4238120749"/>
                  </a:ext>
                </a:extLst>
              </a:tr>
              <a:tr h="370840">
                <a:tc>
                  <a:txBody>
                    <a:bodyPr/>
                    <a:lstStyle/>
                    <a:p>
                      <a:r>
                        <a:rPr lang="en-AU" dirty="0" err="1" smtClean="0"/>
                        <a:t>Osmoconformers</a:t>
                      </a:r>
                      <a:endParaRPr lang="en-AU" dirty="0"/>
                    </a:p>
                  </a:txBody>
                  <a:tcPr/>
                </a:tc>
                <a:tc>
                  <a:txBody>
                    <a:bodyPr/>
                    <a:lstStyle/>
                    <a:p>
                      <a:endParaRPr lang="en-US" dirty="0"/>
                    </a:p>
                  </a:txBody>
                  <a:tcPr/>
                </a:tc>
                <a:extLst>
                  <a:ext uri="{0D108BD9-81ED-4DB2-BD59-A6C34878D82A}">
                    <a16:rowId xmlns:a16="http://schemas.microsoft.com/office/drawing/2014/main" val="4032077336"/>
                  </a:ext>
                </a:extLst>
              </a:tr>
              <a:tr h="370840">
                <a:tc>
                  <a:txBody>
                    <a:bodyPr/>
                    <a:lstStyle/>
                    <a:p>
                      <a:endParaRPr lang="en-AU"/>
                    </a:p>
                  </a:txBody>
                  <a:tcPr/>
                </a:tc>
                <a:tc>
                  <a:txBody>
                    <a:bodyPr/>
                    <a:lstStyle/>
                    <a:p>
                      <a:endParaRPr lang="en-US" dirty="0"/>
                    </a:p>
                  </a:txBody>
                  <a:tcPr/>
                </a:tc>
                <a:extLst>
                  <a:ext uri="{0D108BD9-81ED-4DB2-BD59-A6C34878D82A}">
                    <a16:rowId xmlns:a16="http://schemas.microsoft.com/office/drawing/2014/main" val="3065502635"/>
                  </a:ext>
                </a:extLst>
              </a:tr>
              <a:tr h="370840">
                <a:tc>
                  <a:txBody>
                    <a:bodyPr/>
                    <a:lstStyle/>
                    <a:p>
                      <a:endParaRPr lang="en-AU"/>
                    </a:p>
                  </a:txBody>
                  <a:tcPr/>
                </a:tc>
                <a:tc>
                  <a:txBody>
                    <a:bodyPr/>
                    <a:lstStyle/>
                    <a:p>
                      <a:endParaRPr lang="en-US" dirty="0"/>
                    </a:p>
                  </a:txBody>
                  <a:tcPr/>
                </a:tc>
                <a:extLst>
                  <a:ext uri="{0D108BD9-81ED-4DB2-BD59-A6C34878D82A}">
                    <a16:rowId xmlns:a16="http://schemas.microsoft.com/office/drawing/2014/main" val="1964175049"/>
                  </a:ext>
                </a:extLst>
              </a:tr>
              <a:tr h="370840">
                <a:tc>
                  <a:txBody>
                    <a:bodyPr/>
                    <a:lstStyle/>
                    <a:p>
                      <a:endParaRPr lang="en-AU"/>
                    </a:p>
                  </a:txBody>
                  <a:tcPr/>
                </a:tc>
                <a:tc>
                  <a:txBody>
                    <a:bodyPr/>
                    <a:lstStyle/>
                    <a:p>
                      <a:endParaRPr lang="en-US" dirty="0"/>
                    </a:p>
                  </a:txBody>
                  <a:tcPr/>
                </a:tc>
                <a:extLst>
                  <a:ext uri="{0D108BD9-81ED-4DB2-BD59-A6C34878D82A}">
                    <a16:rowId xmlns:a16="http://schemas.microsoft.com/office/drawing/2014/main" val="3113706694"/>
                  </a:ext>
                </a:extLst>
              </a:tr>
              <a:tr h="370840">
                <a:tc>
                  <a:txBody>
                    <a:bodyPr/>
                    <a:lstStyle/>
                    <a:p>
                      <a:endParaRPr lang="en-AU"/>
                    </a:p>
                  </a:txBody>
                  <a:tcPr/>
                </a:tc>
                <a:tc>
                  <a:txBody>
                    <a:bodyPr/>
                    <a:lstStyle/>
                    <a:p>
                      <a:endParaRPr lang="en-US" dirty="0"/>
                    </a:p>
                  </a:txBody>
                  <a:tcPr/>
                </a:tc>
                <a:extLst>
                  <a:ext uri="{0D108BD9-81ED-4DB2-BD59-A6C34878D82A}">
                    <a16:rowId xmlns:a16="http://schemas.microsoft.com/office/drawing/2014/main" val="1862058664"/>
                  </a:ext>
                </a:extLst>
              </a:tr>
              <a:tr h="370840">
                <a:tc>
                  <a:txBody>
                    <a:bodyPr/>
                    <a:lstStyle/>
                    <a:p>
                      <a:endParaRPr lang="en-AU"/>
                    </a:p>
                  </a:txBody>
                  <a:tcPr/>
                </a:tc>
                <a:tc>
                  <a:txBody>
                    <a:bodyPr/>
                    <a:lstStyle/>
                    <a:p>
                      <a:endParaRPr lang="en-US" dirty="0"/>
                    </a:p>
                  </a:txBody>
                  <a:tcPr/>
                </a:tc>
                <a:extLst>
                  <a:ext uri="{0D108BD9-81ED-4DB2-BD59-A6C34878D82A}">
                    <a16:rowId xmlns:a16="http://schemas.microsoft.com/office/drawing/2014/main" val="2562243626"/>
                  </a:ext>
                </a:extLst>
              </a:tr>
              <a:tr h="370840">
                <a:tc>
                  <a:txBody>
                    <a:bodyPr/>
                    <a:lstStyle/>
                    <a:p>
                      <a:endParaRPr lang="en-AU" dirty="0"/>
                    </a:p>
                  </a:txBody>
                  <a:tcPr/>
                </a:tc>
                <a:tc>
                  <a:txBody>
                    <a:bodyPr/>
                    <a:lstStyle/>
                    <a:p>
                      <a:endParaRPr lang="en-US" dirty="0"/>
                    </a:p>
                  </a:txBody>
                  <a:tcPr/>
                </a:tc>
                <a:extLst>
                  <a:ext uri="{0D108BD9-81ED-4DB2-BD59-A6C34878D82A}">
                    <a16:rowId xmlns:a16="http://schemas.microsoft.com/office/drawing/2014/main" val="146485311"/>
                  </a:ext>
                </a:extLst>
              </a:tr>
            </a:tbl>
          </a:graphicData>
        </a:graphic>
      </p:graphicFrame>
    </p:spTree>
    <p:extLst>
      <p:ext uri="{BB962C8B-B14F-4D97-AF65-F5344CB8AC3E}">
        <p14:creationId xmlns:p14="http://schemas.microsoft.com/office/powerpoint/2010/main" val="2762549522"/>
      </p:ext>
    </p:extLst>
  </p:cSld>
  <p:clrMapOvr>
    <a:masterClrMapping/>
  </p:clrMapOvr>
  <mc:AlternateContent xmlns:mc="http://schemas.openxmlformats.org/markup-compatibility/2006" xmlns:p14="http://schemas.microsoft.com/office/powerpoint/2010/main">
    <mc:Choice Requires="p14">
      <p:transition spd="slow" p14:dur="2000" advTm="13451"/>
    </mc:Choice>
    <mc:Fallback xmlns="">
      <p:transition spd="slow" advTm="13451"/>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56518-6C1E-9D43-8C5A-5539AE321665}"/>
              </a:ext>
            </a:extLst>
          </p:cNvPr>
          <p:cNvSpPr>
            <a:spLocks noGrp="1"/>
          </p:cNvSpPr>
          <p:nvPr>
            <p:ph type="title"/>
          </p:nvPr>
        </p:nvSpPr>
        <p:spPr/>
        <p:txBody>
          <a:bodyPr/>
          <a:lstStyle/>
          <a:p>
            <a:r>
              <a:rPr lang="en-US" dirty="0"/>
              <a:t>Water </a:t>
            </a:r>
          </a:p>
        </p:txBody>
      </p:sp>
      <p:sp>
        <p:nvSpPr>
          <p:cNvPr id="3" name="Content Placeholder 2">
            <a:extLst>
              <a:ext uri="{FF2B5EF4-FFF2-40B4-BE49-F238E27FC236}">
                <a16:creationId xmlns:a16="http://schemas.microsoft.com/office/drawing/2014/main" id="{FAC7CED7-8175-C446-9B50-9DE82C7402FF}"/>
              </a:ext>
            </a:extLst>
          </p:cNvPr>
          <p:cNvSpPr>
            <a:spLocks noGrp="1"/>
          </p:cNvSpPr>
          <p:nvPr>
            <p:ph idx="1"/>
          </p:nvPr>
        </p:nvSpPr>
        <p:spPr>
          <a:xfrm>
            <a:off x="1251678" y="1430726"/>
            <a:ext cx="10178322" cy="4843411"/>
          </a:xfrm>
        </p:spPr>
        <p:txBody>
          <a:bodyPr>
            <a:noAutofit/>
          </a:bodyPr>
          <a:lstStyle/>
          <a:p>
            <a:r>
              <a:rPr lang="en-AU" altLang="en-US" sz="2400" dirty="0"/>
              <a:t>Water is the universal </a:t>
            </a:r>
            <a:r>
              <a:rPr lang="en-AU" altLang="en-US" sz="2400" b="1" dirty="0">
                <a:solidFill>
                  <a:schemeClr val="accent1"/>
                </a:solidFill>
              </a:rPr>
              <a:t>solvent</a:t>
            </a:r>
            <a:r>
              <a:rPr lang="en-AU" altLang="en-US" sz="2400" dirty="0"/>
              <a:t> and is essential to life. </a:t>
            </a:r>
          </a:p>
          <a:p>
            <a:r>
              <a:rPr lang="en-AU" altLang="en-US" sz="2400" dirty="0"/>
              <a:t>A </a:t>
            </a:r>
            <a:r>
              <a:rPr lang="en-AU" altLang="en-US" sz="2400" b="1" dirty="0">
                <a:solidFill>
                  <a:srgbClr val="00B050"/>
                </a:solidFill>
              </a:rPr>
              <a:t>solvent</a:t>
            </a:r>
            <a:r>
              <a:rPr lang="en-AU" altLang="en-US" sz="2400" dirty="0"/>
              <a:t> is a substance in which another substance (known as a </a:t>
            </a:r>
            <a:r>
              <a:rPr lang="en-AU" altLang="en-US" sz="2400" b="1" dirty="0">
                <a:solidFill>
                  <a:schemeClr val="accent1"/>
                </a:solidFill>
              </a:rPr>
              <a:t>solute</a:t>
            </a:r>
            <a:r>
              <a:rPr lang="en-AU" altLang="en-US" sz="2400" dirty="0"/>
              <a:t>) dissolves. </a:t>
            </a:r>
          </a:p>
          <a:p>
            <a:pPr marL="0" indent="0">
              <a:buNone/>
            </a:pPr>
            <a:endParaRPr lang="en-US" sz="2400" dirty="0"/>
          </a:p>
        </p:txBody>
      </p:sp>
    </p:spTree>
    <p:extLst>
      <p:ext uri="{BB962C8B-B14F-4D97-AF65-F5344CB8AC3E}">
        <p14:creationId xmlns:p14="http://schemas.microsoft.com/office/powerpoint/2010/main" val="4030156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Water essential to life…</a:t>
            </a:r>
          </a:p>
        </p:txBody>
      </p:sp>
      <p:sp>
        <p:nvSpPr>
          <p:cNvPr id="3" name="Content Placeholder 2"/>
          <p:cNvSpPr>
            <a:spLocks noGrp="1"/>
          </p:cNvSpPr>
          <p:nvPr>
            <p:ph idx="1"/>
          </p:nvPr>
        </p:nvSpPr>
        <p:spPr>
          <a:xfrm>
            <a:off x="1445771" y="1542008"/>
            <a:ext cx="10178322" cy="3593591"/>
          </a:xfrm>
        </p:spPr>
        <p:txBody>
          <a:bodyPr>
            <a:noAutofit/>
          </a:bodyPr>
          <a:lstStyle/>
          <a:p>
            <a:r>
              <a:rPr lang="en-AU" sz="2200" dirty="0"/>
              <a:t>Most salts &amp; minerals in organisms are dissolved &amp; broken into ions by water so they are ready for metabolic processes</a:t>
            </a:r>
          </a:p>
          <a:p>
            <a:r>
              <a:rPr lang="en-AU" sz="2200" dirty="0"/>
              <a:t>Metabolic reactions occur in a solution mainly of water</a:t>
            </a:r>
          </a:p>
          <a:p>
            <a:r>
              <a:rPr lang="en-AU" sz="2200" dirty="0"/>
              <a:t>Blood plasma is 90% water</a:t>
            </a:r>
          </a:p>
          <a:p>
            <a:pPr lvl="1"/>
            <a:r>
              <a:rPr lang="en-AU" sz="2200" dirty="0"/>
              <a:t>Required to transport reactants &amp; products of metabolism</a:t>
            </a:r>
          </a:p>
          <a:p>
            <a:pPr lvl="1"/>
            <a:r>
              <a:rPr lang="en-AU" sz="2200" dirty="0"/>
              <a:t>Supply nutrients &amp; waste</a:t>
            </a:r>
          </a:p>
          <a:p>
            <a:r>
              <a:rPr lang="en-AU" sz="2200" dirty="0"/>
              <a:t>Low water concentrations</a:t>
            </a:r>
          </a:p>
          <a:p>
            <a:pPr lvl="1"/>
            <a:r>
              <a:rPr lang="en-AU" sz="2200" dirty="0"/>
              <a:t>Makes it difficult to regulate solvent &amp; solute concentrations</a:t>
            </a:r>
          </a:p>
          <a:p>
            <a:pPr lvl="1"/>
            <a:r>
              <a:rPr lang="en-AU" sz="2200" dirty="0"/>
              <a:t>Toxic waste will not be excreted efficiently</a:t>
            </a:r>
          </a:p>
          <a:p>
            <a:pPr lvl="1"/>
            <a:r>
              <a:rPr lang="en-AU" sz="2200" dirty="0"/>
              <a:t>Enzyme function affected</a:t>
            </a:r>
          </a:p>
          <a:p>
            <a:pPr marL="457200" lvl="1" indent="0">
              <a:buNone/>
            </a:pPr>
            <a:endParaRPr lang="en-AU" sz="2200" dirty="0"/>
          </a:p>
        </p:txBody>
      </p:sp>
    </p:spTree>
    <p:extLst>
      <p:ext uri="{BB962C8B-B14F-4D97-AF65-F5344CB8AC3E}">
        <p14:creationId xmlns:p14="http://schemas.microsoft.com/office/powerpoint/2010/main" val="2538047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2295C-C545-4D24-9983-2DE6FB6131DF}"/>
              </a:ext>
            </a:extLst>
          </p:cNvPr>
          <p:cNvSpPr>
            <a:spLocks noGrp="1"/>
          </p:cNvSpPr>
          <p:nvPr>
            <p:ph type="title"/>
          </p:nvPr>
        </p:nvSpPr>
        <p:spPr/>
        <p:txBody>
          <a:bodyPr/>
          <a:lstStyle/>
          <a:p>
            <a:r>
              <a:rPr lang="en-US" dirty="0"/>
              <a:t>water</a:t>
            </a:r>
          </a:p>
        </p:txBody>
      </p:sp>
      <p:pic>
        <p:nvPicPr>
          <p:cNvPr id="4" name="Picture 4" descr="Shape&#10;&#10;Description automatically generated">
            <a:extLst>
              <a:ext uri="{FF2B5EF4-FFF2-40B4-BE49-F238E27FC236}">
                <a16:creationId xmlns:a16="http://schemas.microsoft.com/office/drawing/2014/main" id="{B8ABD43D-D480-41AB-AB15-1FF9CEE6450F}"/>
              </a:ext>
            </a:extLst>
          </p:cNvPr>
          <p:cNvPicPr>
            <a:picLocks noGrp="1" noChangeAspect="1"/>
          </p:cNvPicPr>
          <p:nvPr>
            <p:ph idx="1"/>
          </p:nvPr>
        </p:nvPicPr>
        <p:blipFill rotWithShape="1">
          <a:blip r:embed="rId3"/>
          <a:srcRect r="37223"/>
          <a:stretch/>
        </p:blipFill>
        <p:spPr>
          <a:xfrm>
            <a:off x="1185492" y="1503497"/>
            <a:ext cx="6163575" cy="4238623"/>
          </a:xfrm>
        </p:spPr>
      </p:pic>
      <p:sp>
        <p:nvSpPr>
          <p:cNvPr id="5" name="TextBox 4">
            <a:extLst>
              <a:ext uri="{FF2B5EF4-FFF2-40B4-BE49-F238E27FC236}">
                <a16:creationId xmlns:a16="http://schemas.microsoft.com/office/drawing/2014/main" id="{BA9DB1E6-3212-4BC1-B9A0-55A13C5F696B}"/>
              </a:ext>
            </a:extLst>
          </p:cNvPr>
          <p:cNvSpPr txBox="1"/>
          <p:nvPr/>
        </p:nvSpPr>
        <p:spPr>
          <a:xfrm>
            <a:off x="3674326" y="3516351"/>
            <a:ext cx="2984809"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Gill Sans MT" panose="020B0502020104020203"/>
                <a:ea typeface="+mn-ea"/>
                <a:cs typeface="+mn-cs"/>
              </a:rPr>
              <a:t>Metabolic processes occur in water</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Gill Sans MT" panose="020B0502020104020203"/>
                <a:ea typeface="+mn-ea"/>
                <a:cs typeface="+mn-cs"/>
              </a:rPr>
              <a:t>Removal of waste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Gill Sans MT" panose="020B0502020104020203"/>
                <a:ea typeface="+mn-ea"/>
                <a:cs typeface="+mn-cs"/>
              </a:rPr>
              <a:t>Blood plasma that transports products/wastes 90% water</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ill Sans MT" panose="020B0502020104020203"/>
              <a:ea typeface="+mn-ea"/>
              <a:cs typeface="+mn-cs"/>
            </a:endParaRPr>
          </a:p>
        </p:txBody>
      </p:sp>
      <p:sp>
        <p:nvSpPr>
          <p:cNvPr id="6" name="TextBox 5">
            <a:extLst>
              <a:ext uri="{FF2B5EF4-FFF2-40B4-BE49-F238E27FC236}">
                <a16:creationId xmlns:a16="http://schemas.microsoft.com/office/drawing/2014/main" id="{FE81AF57-B4F1-4ABA-8F07-05EA1E9159DE}"/>
              </a:ext>
            </a:extLst>
          </p:cNvPr>
          <p:cNvSpPr txBox="1"/>
          <p:nvPr/>
        </p:nvSpPr>
        <p:spPr>
          <a:xfrm>
            <a:off x="4346885" y="2822885"/>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Gill Sans MT" panose="020B0502020104020203"/>
                <a:ea typeface="+mn-ea"/>
                <a:cs typeface="+mn-cs"/>
              </a:rPr>
              <a:t>Water is Essential!</a:t>
            </a:r>
          </a:p>
        </p:txBody>
      </p:sp>
    </p:spTree>
    <p:extLst>
      <p:ext uri="{BB962C8B-B14F-4D97-AF65-F5344CB8AC3E}">
        <p14:creationId xmlns:p14="http://schemas.microsoft.com/office/powerpoint/2010/main" val="1366652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79FB6-F2A5-4349-B38C-7BAA221F4C8E}"/>
              </a:ext>
            </a:extLst>
          </p:cNvPr>
          <p:cNvSpPr>
            <a:spLocks noGrp="1"/>
          </p:cNvSpPr>
          <p:nvPr>
            <p:ph type="title"/>
          </p:nvPr>
        </p:nvSpPr>
        <p:spPr>
          <a:xfrm>
            <a:off x="1251678" y="382385"/>
            <a:ext cx="10178322" cy="857479"/>
          </a:xfrm>
        </p:spPr>
        <p:txBody>
          <a:bodyPr>
            <a:normAutofit fontScale="90000"/>
          </a:bodyPr>
          <a:lstStyle/>
          <a:p>
            <a:r>
              <a:rPr lang="en-US" dirty="0"/>
              <a:t>Osmoregulation definition</a:t>
            </a:r>
            <a:br>
              <a:rPr lang="en-US" dirty="0"/>
            </a:br>
            <a:endParaRPr lang="en-US" dirty="0"/>
          </a:p>
        </p:txBody>
      </p:sp>
      <p:sp>
        <p:nvSpPr>
          <p:cNvPr id="3" name="Content Placeholder 2">
            <a:extLst>
              <a:ext uri="{FF2B5EF4-FFF2-40B4-BE49-F238E27FC236}">
                <a16:creationId xmlns:a16="http://schemas.microsoft.com/office/drawing/2014/main" id="{D9389792-978A-FE45-88E4-1F4F8F2604A6}"/>
              </a:ext>
            </a:extLst>
          </p:cNvPr>
          <p:cNvSpPr>
            <a:spLocks noGrp="1"/>
          </p:cNvSpPr>
          <p:nvPr>
            <p:ph idx="1"/>
          </p:nvPr>
        </p:nvSpPr>
        <p:spPr>
          <a:xfrm>
            <a:off x="1138789" y="1562940"/>
            <a:ext cx="10178322" cy="4671605"/>
          </a:xfrm>
        </p:spPr>
        <p:txBody>
          <a:bodyPr>
            <a:normAutofit/>
          </a:bodyPr>
          <a:lstStyle/>
          <a:p>
            <a:r>
              <a:rPr lang="en-AU" altLang="en-US" sz="2400" b="1" dirty="0">
                <a:solidFill>
                  <a:schemeClr val="accent1"/>
                </a:solidFill>
              </a:rPr>
              <a:t>Osmoregulation</a:t>
            </a:r>
            <a:r>
              <a:rPr lang="en-AU" altLang="en-US" sz="2400" dirty="0"/>
              <a:t> is the active regulation of an organism’s water content</a:t>
            </a:r>
            <a:r>
              <a:rPr lang="en-AU" altLang="en-US" sz="2400" dirty="0" smtClean="0"/>
              <a:t>.</a:t>
            </a:r>
          </a:p>
          <a:p>
            <a:r>
              <a:rPr lang="en-US" sz="2400" dirty="0"/>
              <a:t>Balance the uptake and loss of water and solutes</a:t>
            </a:r>
          </a:p>
          <a:p>
            <a:r>
              <a:rPr lang="en-US" sz="2400" dirty="0"/>
              <a:t>Controlled movements of solutes between internal fluids and the </a:t>
            </a:r>
            <a:r>
              <a:rPr lang="en-US" sz="2400" dirty="0" smtClean="0"/>
              <a:t>environment</a:t>
            </a:r>
            <a:endParaRPr lang="en-AU" altLang="en-US" sz="2400" dirty="0"/>
          </a:p>
        </p:txBody>
      </p:sp>
    </p:spTree>
    <p:extLst>
      <p:ext uri="{BB962C8B-B14F-4D97-AF65-F5344CB8AC3E}">
        <p14:creationId xmlns:p14="http://schemas.microsoft.com/office/powerpoint/2010/main" val="657121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79FB6-F2A5-4349-B38C-7BAA221F4C8E}"/>
              </a:ext>
            </a:extLst>
          </p:cNvPr>
          <p:cNvSpPr>
            <a:spLocks noGrp="1"/>
          </p:cNvSpPr>
          <p:nvPr>
            <p:ph type="title"/>
          </p:nvPr>
        </p:nvSpPr>
        <p:spPr>
          <a:xfrm>
            <a:off x="1251678" y="382385"/>
            <a:ext cx="10178322" cy="857479"/>
          </a:xfrm>
        </p:spPr>
        <p:txBody>
          <a:bodyPr>
            <a:normAutofit fontScale="90000"/>
          </a:bodyPr>
          <a:lstStyle/>
          <a:p>
            <a:r>
              <a:rPr lang="en-US" dirty="0"/>
              <a:t>Effect on body when water is not regulated</a:t>
            </a:r>
            <a:br>
              <a:rPr lang="en-US" dirty="0"/>
            </a:br>
            <a:endParaRPr lang="en-US" dirty="0"/>
          </a:p>
        </p:txBody>
      </p:sp>
      <p:sp>
        <p:nvSpPr>
          <p:cNvPr id="3" name="Content Placeholder 2">
            <a:extLst>
              <a:ext uri="{FF2B5EF4-FFF2-40B4-BE49-F238E27FC236}">
                <a16:creationId xmlns:a16="http://schemas.microsoft.com/office/drawing/2014/main" id="{D9389792-978A-FE45-88E4-1F4F8F2604A6}"/>
              </a:ext>
            </a:extLst>
          </p:cNvPr>
          <p:cNvSpPr>
            <a:spLocks noGrp="1"/>
          </p:cNvSpPr>
          <p:nvPr>
            <p:ph idx="1"/>
          </p:nvPr>
        </p:nvSpPr>
        <p:spPr>
          <a:xfrm>
            <a:off x="1138789" y="2098968"/>
            <a:ext cx="10178322" cy="3497735"/>
          </a:xfrm>
        </p:spPr>
        <p:txBody>
          <a:bodyPr>
            <a:normAutofit lnSpcReduction="10000"/>
          </a:bodyPr>
          <a:lstStyle/>
          <a:p>
            <a:pPr marL="0" indent="0">
              <a:buNone/>
            </a:pPr>
            <a:endParaRPr lang="en-AU" altLang="en-US" sz="2400" dirty="0"/>
          </a:p>
          <a:p>
            <a:r>
              <a:rPr lang="en-AU" altLang="en-US" sz="2400" dirty="0"/>
              <a:t>It maintains the fluid balance (water gain and loss) and the concentration of electrolytes (ionic solutes, or salts in solution) and other solutes that will keep the fluids from becoming too diluted or too concentrated.</a:t>
            </a:r>
          </a:p>
          <a:p>
            <a:endParaRPr lang="en-AU" altLang="en-US" sz="2400" dirty="0"/>
          </a:p>
          <a:p>
            <a:r>
              <a:rPr lang="en-GB" altLang="en-US" sz="2400" dirty="0"/>
              <a:t>If the supply of water does not replace what is being lost, the relative concentrations of solutes and solvent in tissue fluids become difficult to regulate. Physiological functions are then affected.</a:t>
            </a:r>
            <a:endParaRPr lang="en-AU" altLang="en-US" sz="2400" dirty="0"/>
          </a:p>
          <a:p>
            <a:endParaRPr lang="en-US" sz="2400" dirty="0"/>
          </a:p>
        </p:txBody>
      </p:sp>
    </p:spTree>
    <p:extLst>
      <p:ext uri="{BB962C8B-B14F-4D97-AF65-F5344CB8AC3E}">
        <p14:creationId xmlns:p14="http://schemas.microsoft.com/office/powerpoint/2010/main" val="26667233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C3237-12BD-CF41-8D01-5620DF900CDF}"/>
              </a:ext>
            </a:extLst>
          </p:cNvPr>
          <p:cNvSpPr>
            <a:spLocks noGrp="1"/>
          </p:cNvSpPr>
          <p:nvPr>
            <p:ph type="title"/>
          </p:nvPr>
        </p:nvSpPr>
        <p:spPr/>
        <p:txBody>
          <a:bodyPr/>
          <a:lstStyle/>
          <a:p>
            <a:r>
              <a:rPr lang="en-US" dirty="0"/>
              <a:t>Summary of Effects of osmoregulation</a:t>
            </a:r>
          </a:p>
        </p:txBody>
      </p:sp>
      <p:sp>
        <p:nvSpPr>
          <p:cNvPr id="3" name="Content Placeholder 2">
            <a:extLst>
              <a:ext uri="{FF2B5EF4-FFF2-40B4-BE49-F238E27FC236}">
                <a16:creationId xmlns:a16="http://schemas.microsoft.com/office/drawing/2014/main" id="{6A26E63B-BE9E-4144-9493-B84CCA0F8DB2}"/>
              </a:ext>
            </a:extLst>
          </p:cNvPr>
          <p:cNvSpPr>
            <a:spLocks noGrp="1"/>
          </p:cNvSpPr>
          <p:nvPr>
            <p:ph idx="1"/>
          </p:nvPr>
        </p:nvSpPr>
        <p:spPr>
          <a:xfrm>
            <a:off x="1335761" y="2273910"/>
            <a:ext cx="10178322" cy="3593591"/>
          </a:xfrm>
        </p:spPr>
        <p:txBody>
          <a:bodyPr>
            <a:normAutofit/>
          </a:bodyPr>
          <a:lstStyle/>
          <a:p>
            <a:r>
              <a:rPr lang="en-US" sz="2400" dirty="0"/>
              <a:t>Affects internal pH, metabolite concentration, waste management</a:t>
            </a:r>
          </a:p>
          <a:p>
            <a:r>
              <a:rPr lang="en-US" sz="2400" dirty="0"/>
              <a:t>Affects compositions of internal body fluids</a:t>
            </a:r>
          </a:p>
          <a:p>
            <a:pPr lvl="1"/>
            <a:r>
              <a:rPr lang="en-US" sz="2400" dirty="0"/>
              <a:t>Hemolymph (invertebrates), interstitial fluid</a:t>
            </a:r>
          </a:p>
          <a:p>
            <a:r>
              <a:rPr lang="en-US" sz="2400" dirty="0"/>
              <a:t>Maintains composition of cytoplasm in cells</a:t>
            </a:r>
          </a:p>
        </p:txBody>
      </p:sp>
    </p:spTree>
    <p:extLst>
      <p:ext uri="{BB962C8B-B14F-4D97-AF65-F5344CB8AC3E}">
        <p14:creationId xmlns:p14="http://schemas.microsoft.com/office/powerpoint/2010/main" val="2727218825"/>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1265</Words>
  <Application>Microsoft Office PowerPoint</Application>
  <PresentationFormat>Widescreen</PresentationFormat>
  <Paragraphs>202</Paragraphs>
  <Slides>26</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Bauhaus 93</vt:lpstr>
      <vt:lpstr>Calibri</vt:lpstr>
      <vt:lpstr>Gill Sans MT</vt:lpstr>
      <vt:lpstr>Impact</vt:lpstr>
      <vt:lpstr>Badge</vt:lpstr>
      <vt:lpstr>Homeostasis</vt:lpstr>
      <vt:lpstr>Syllabus links</vt:lpstr>
      <vt:lpstr>terminology</vt:lpstr>
      <vt:lpstr>Water </vt:lpstr>
      <vt:lpstr>Water essential to life…</vt:lpstr>
      <vt:lpstr>water</vt:lpstr>
      <vt:lpstr>Osmoregulation definition </vt:lpstr>
      <vt:lpstr>Effect on body when water is not regulated </vt:lpstr>
      <vt:lpstr>Summary of Effects of osmoregulation</vt:lpstr>
      <vt:lpstr>Water is Gained &amp; Lost</vt:lpstr>
      <vt:lpstr>Osmosis &amp; diffusion recap</vt:lpstr>
      <vt:lpstr>osmosis</vt:lpstr>
      <vt:lpstr>Transport</vt:lpstr>
      <vt:lpstr>homeostasis</vt:lpstr>
      <vt:lpstr>two methods of osmoregulation in aquatic environments </vt:lpstr>
      <vt:lpstr>Osmoregulators &amp; osmoconformers</vt:lpstr>
      <vt:lpstr>Adaptations of fish (osmoregulators)</vt:lpstr>
      <vt:lpstr>Marine &amp; freshwater fish  </vt:lpstr>
      <vt:lpstr>Adaptations of fish (osmoregulators)</vt:lpstr>
      <vt:lpstr>Marine Fish  </vt:lpstr>
      <vt:lpstr>Freshwater fish</vt:lpstr>
      <vt:lpstr>Marine fish osomoregulation summary</vt:lpstr>
      <vt:lpstr>freshwater fish osomoregulation summary</vt:lpstr>
      <vt:lpstr>Osmoregulation example from exams</vt:lpstr>
      <vt:lpstr>Activities</vt:lpstr>
      <vt:lpstr>PowerPoint Presentation</vt:lpstr>
    </vt:vector>
  </TitlesOfParts>
  <Company>Department of Education Western Australia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Homeostasis</dc:title>
  <dc:creator>RAYNER Elizabeth [Rossmoyne Senior High School]</dc:creator>
  <cp:lastModifiedBy>RAYNER Elizabeth [Rossmoyne Senior High School]</cp:lastModifiedBy>
  <cp:revision>4</cp:revision>
  <dcterms:created xsi:type="dcterms:W3CDTF">2022-08-10T04:04:00Z</dcterms:created>
  <dcterms:modified xsi:type="dcterms:W3CDTF">2022-08-10T04:28:27Z</dcterms:modified>
</cp:coreProperties>
</file>